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slideLayouts/slideLayout8.xml" ContentType="application/vnd.openxmlformats-officedocument.presentationml.slideLayout+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slideLayouts/slideLayout7.xml" ContentType="application/vnd.openxmlformats-officedocument.presentationml.slideLayout+xml"/>
  <Override PartName="/ppt/notesSlides/notesSlide22.xml" ContentType="application/vnd.openxmlformats-officedocument.presentationml.notesSlide+xml"/>
  <Override PartName="/ppt/notesSlides/notesSlide18.xml" ContentType="application/vnd.openxmlformats-officedocument.presentationml.notesSlide+xml"/>
  <Override PartName="/ppt/slideLayouts/slideLayout6.xml" ContentType="application/vnd.openxmlformats-officedocument.presentationml.slideLayou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2.xml" ContentType="application/vnd.openxmlformats-officedocument.presentationml.slideLayout+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8" r:id="rId3"/>
    <p:sldId id="257" r:id="rId4"/>
    <p:sldId id="258" r:id="rId5"/>
    <p:sldId id="267" r:id="rId6"/>
    <p:sldId id="268" r:id="rId7"/>
    <p:sldId id="266" r:id="rId8"/>
    <p:sldId id="270" r:id="rId9"/>
    <p:sldId id="260" r:id="rId10"/>
    <p:sldId id="265" r:id="rId11"/>
    <p:sldId id="264" r:id="rId12"/>
    <p:sldId id="271" r:id="rId13"/>
    <p:sldId id="262" r:id="rId14"/>
    <p:sldId id="263" r:id="rId15"/>
    <p:sldId id="269" r:id="rId16"/>
    <p:sldId id="276" r:id="rId17"/>
    <p:sldId id="277" r:id="rId18"/>
    <p:sldId id="275" r:id="rId19"/>
    <p:sldId id="281" r:id="rId20"/>
    <p:sldId id="274" r:id="rId21"/>
    <p:sldId id="273" r:id="rId22"/>
    <p:sldId id="280" r:id="rId23"/>
    <p:sldId id="282" r:id="rId24"/>
    <p:sldId id="279"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6" d="100"/>
          <a:sy n="56" d="100"/>
        </p:scale>
        <p:origin x="90" y="14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6A1E3D2-A4A6-42C8-9E9C-5AFBAFB4B490}" type="datetimeFigureOut">
              <a:rPr lang="en-US" smtClean="0"/>
              <a:t>4/11/2017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A9525C-9D33-4609-9FC3-4F5B00660AD7}" type="slidenum">
              <a:rPr lang="en-US" smtClean="0"/>
              <a:t>‹#›</a:t>
            </a:fld>
            <a:endParaRPr lang="en-US"/>
          </a:p>
        </p:txBody>
      </p:sp>
    </p:spTree>
    <p:extLst>
      <p:ext uri="{BB962C8B-B14F-4D97-AF65-F5344CB8AC3E}">
        <p14:creationId xmlns:p14="http://schemas.microsoft.com/office/powerpoint/2010/main" val="3184208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7915711-6AF1-4213-8D69-EAEBFFF057FA}" type="datetimeFigureOut">
              <a:rPr lang="en-US" smtClean="0"/>
              <a:t>4/11/2017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6ED1FC5-735E-4918-86B3-5CB179D9DD1D}" type="slidenum">
              <a:rPr lang="en-US" smtClean="0"/>
              <a:t>‹#›</a:t>
            </a:fld>
            <a:endParaRPr lang="en-US"/>
          </a:p>
        </p:txBody>
      </p:sp>
    </p:spTree>
    <p:extLst>
      <p:ext uri="{BB962C8B-B14F-4D97-AF65-F5344CB8AC3E}">
        <p14:creationId xmlns:p14="http://schemas.microsoft.com/office/powerpoint/2010/main" val="67861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a:t>
            </a:fld>
            <a:endParaRPr lang="en-US"/>
          </a:p>
        </p:txBody>
      </p:sp>
    </p:spTree>
    <p:extLst>
      <p:ext uri="{BB962C8B-B14F-4D97-AF65-F5344CB8AC3E}">
        <p14:creationId xmlns:p14="http://schemas.microsoft.com/office/powerpoint/2010/main" val="2146346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10</a:t>
            </a:fld>
            <a:endParaRPr lang="en-US"/>
          </a:p>
        </p:txBody>
      </p:sp>
    </p:spTree>
    <p:extLst>
      <p:ext uri="{BB962C8B-B14F-4D97-AF65-F5344CB8AC3E}">
        <p14:creationId xmlns:p14="http://schemas.microsoft.com/office/powerpoint/2010/main" val="2394203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11</a:t>
            </a:fld>
            <a:endParaRPr lang="en-US"/>
          </a:p>
        </p:txBody>
      </p:sp>
    </p:spTree>
    <p:extLst>
      <p:ext uri="{BB962C8B-B14F-4D97-AF65-F5344CB8AC3E}">
        <p14:creationId xmlns:p14="http://schemas.microsoft.com/office/powerpoint/2010/main" val="2565249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12</a:t>
            </a:fld>
            <a:endParaRPr lang="en-US"/>
          </a:p>
        </p:txBody>
      </p:sp>
    </p:spTree>
    <p:extLst>
      <p:ext uri="{BB962C8B-B14F-4D97-AF65-F5344CB8AC3E}">
        <p14:creationId xmlns:p14="http://schemas.microsoft.com/office/powerpoint/2010/main" val="28758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13</a:t>
            </a:fld>
            <a:endParaRPr lang="en-US"/>
          </a:p>
        </p:txBody>
      </p:sp>
    </p:spTree>
    <p:extLst>
      <p:ext uri="{BB962C8B-B14F-4D97-AF65-F5344CB8AC3E}">
        <p14:creationId xmlns:p14="http://schemas.microsoft.com/office/powerpoint/2010/main" val="4200039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14</a:t>
            </a:fld>
            <a:endParaRPr lang="en-US"/>
          </a:p>
        </p:txBody>
      </p:sp>
    </p:spTree>
    <p:extLst>
      <p:ext uri="{BB962C8B-B14F-4D97-AF65-F5344CB8AC3E}">
        <p14:creationId xmlns:p14="http://schemas.microsoft.com/office/powerpoint/2010/main" val="650521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15</a:t>
            </a:fld>
            <a:endParaRPr lang="en-US"/>
          </a:p>
        </p:txBody>
      </p:sp>
    </p:spTree>
    <p:extLst>
      <p:ext uri="{BB962C8B-B14F-4D97-AF65-F5344CB8AC3E}">
        <p14:creationId xmlns:p14="http://schemas.microsoft.com/office/powerpoint/2010/main" val="1850320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16</a:t>
            </a:fld>
            <a:endParaRPr lang="en-US"/>
          </a:p>
        </p:txBody>
      </p:sp>
    </p:spTree>
    <p:extLst>
      <p:ext uri="{BB962C8B-B14F-4D97-AF65-F5344CB8AC3E}">
        <p14:creationId xmlns:p14="http://schemas.microsoft.com/office/powerpoint/2010/main" val="3317554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17</a:t>
            </a:fld>
            <a:endParaRPr lang="en-US"/>
          </a:p>
        </p:txBody>
      </p:sp>
    </p:spTree>
    <p:extLst>
      <p:ext uri="{BB962C8B-B14F-4D97-AF65-F5344CB8AC3E}">
        <p14:creationId xmlns:p14="http://schemas.microsoft.com/office/powerpoint/2010/main" val="2790682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18</a:t>
            </a:fld>
            <a:endParaRPr lang="en-US"/>
          </a:p>
        </p:txBody>
      </p:sp>
    </p:spTree>
    <p:extLst>
      <p:ext uri="{BB962C8B-B14F-4D97-AF65-F5344CB8AC3E}">
        <p14:creationId xmlns:p14="http://schemas.microsoft.com/office/powerpoint/2010/main" val="1918053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20</a:t>
            </a:fld>
            <a:endParaRPr lang="en-US"/>
          </a:p>
        </p:txBody>
      </p:sp>
    </p:spTree>
    <p:extLst>
      <p:ext uri="{BB962C8B-B14F-4D97-AF65-F5344CB8AC3E}">
        <p14:creationId xmlns:p14="http://schemas.microsoft.com/office/powerpoint/2010/main" val="3605598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2</a:t>
            </a:fld>
            <a:endParaRPr lang="en-US"/>
          </a:p>
        </p:txBody>
      </p:sp>
    </p:spTree>
    <p:extLst>
      <p:ext uri="{BB962C8B-B14F-4D97-AF65-F5344CB8AC3E}">
        <p14:creationId xmlns:p14="http://schemas.microsoft.com/office/powerpoint/2010/main" val="125084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21</a:t>
            </a:fld>
            <a:endParaRPr lang="en-US"/>
          </a:p>
        </p:txBody>
      </p:sp>
    </p:spTree>
    <p:extLst>
      <p:ext uri="{BB962C8B-B14F-4D97-AF65-F5344CB8AC3E}">
        <p14:creationId xmlns:p14="http://schemas.microsoft.com/office/powerpoint/2010/main" val="3041000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22</a:t>
            </a:fld>
            <a:endParaRPr lang="en-US"/>
          </a:p>
        </p:txBody>
      </p:sp>
    </p:spTree>
    <p:extLst>
      <p:ext uri="{BB962C8B-B14F-4D97-AF65-F5344CB8AC3E}">
        <p14:creationId xmlns:p14="http://schemas.microsoft.com/office/powerpoint/2010/main" val="33138379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24</a:t>
            </a:fld>
            <a:endParaRPr lang="en-US"/>
          </a:p>
        </p:txBody>
      </p:sp>
    </p:spTree>
    <p:extLst>
      <p:ext uri="{BB962C8B-B14F-4D97-AF65-F5344CB8AC3E}">
        <p14:creationId xmlns:p14="http://schemas.microsoft.com/office/powerpoint/2010/main" val="421894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3</a:t>
            </a:fld>
            <a:endParaRPr lang="en-US"/>
          </a:p>
        </p:txBody>
      </p:sp>
    </p:spTree>
    <p:extLst>
      <p:ext uri="{BB962C8B-B14F-4D97-AF65-F5344CB8AC3E}">
        <p14:creationId xmlns:p14="http://schemas.microsoft.com/office/powerpoint/2010/main" val="3341978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4</a:t>
            </a:fld>
            <a:endParaRPr lang="en-US"/>
          </a:p>
        </p:txBody>
      </p:sp>
    </p:spTree>
    <p:extLst>
      <p:ext uri="{BB962C8B-B14F-4D97-AF65-F5344CB8AC3E}">
        <p14:creationId xmlns:p14="http://schemas.microsoft.com/office/powerpoint/2010/main" val="2995003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5</a:t>
            </a:fld>
            <a:endParaRPr lang="en-US"/>
          </a:p>
        </p:txBody>
      </p:sp>
    </p:spTree>
    <p:extLst>
      <p:ext uri="{BB962C8B-B14F-4D97-AF65-F5344CB8AC3E}">
        <p14:creationId xmlns:p14="http://schemas.microsoft.com/office/powerpoint/2010/main" val="4072039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6</a:t>
            </a:fld>
            <a:endParaRPr lang="en-US"/>
          </a:p>
        </p:txBody>
      </p:sp>
    </p:spTree>
    <p:extLst>
      <p:ext uri="{BB962C8B-B14F-4D97-AF65-F5344CB8AC3E}">
        <p14:creationId xmlns:p14="http://schemas.microsoft.com/office/powerpoint/2010/main" val="2856563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7</a:t>
            </a:fld>
            <a:endParaRPr lang="en-US"/>
          </a:p>
        </p:txBody>
      </p:sp>
    </p:spTree>
    <p:extLst>
      <p:ext uri="{BB962C8B-B14F-4D97-AF65-F5344CB8AC3E}">
        <p14:creationId xmlns:p14="http://schemas.microsoft.com/office/powerpoint/2010/main" val="1799731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8</a:t>
            </a:fld>
            <a:endParaRPr lang="en-US"/>
          </a:p>
        </p:txBody>
      </p:sp>
    </p:spTree>
    <p:extLst>
      <p:ext uri="{BB962C8B-B14F-4D97-AF65-F5344CB8AC3E}">
        <p14:creationId xmlns:p14="http://schemas.microsoft.com/office/powerpoint/2010/main" val="1344878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ED1FC5-735E-4918-86B3-5CB179D9DD1D}" type="slidenum">
              <a:rPr lang="en-US" smtClean="0"/>
              <a:t>9</a:t>
            </a:fld>
            <a:endParaRPr lang="en-US"/>
          </a:p>
        </p:txBody>
      </p:sp>
    </p:spTree>
    <p:extLst>
      <p:ext uri="{BB962C8B-B14F-4D97-AF65-F5344CB8AC3E}">
        <p14:creationId xmlns:p14="http://schemas.microsoft.com/office/powerpoint/2010/main" val="349304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6D29BD-8FE9-4546-8CDA-0914D22BAC1F}"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290377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6D29BD-8FE9-4546-8CDA-0914D22BAC1F}"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268760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6D29BD-8FE9-4546-8CDA-0914D22BAC1F}"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293756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6D29BD-8FE9-4546-8CDA-0914D22BAC1F}"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388826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6D29BD-8FE9-4546-8CDA-0914D22BAC1F}"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161406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6D29BD-8FE9-4546-8CDA-0914D22BAC1F}"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166672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6D29BD-8FE9-4546-8CDA-0914D22BAC1F}" type="datetimeFigureOut">
              <a:rPr lang="en-US" smtClean="0"/>
              <a:t>4/11/2017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182033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6D29BD-8FE9-4546-8CDA-0914D22BAC1F}" type="datetimeFigureOut">
              <a:rPr lang="en-US" smtClean="0"/>
              <a:t>4/11/2017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281720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D29BD-8FE9-4546-8CDA-0914D22BAC1F}" type="datetimeFigureOut">
              <a:rPr lang="en-US" smtClean="0"/>
              <a:t>4/11/2017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3896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6D29BD-8FE9-4546-8CDA-0914D22BAC1F}"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265720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6D29BD-8FE9-4546-8CDA-0914D22BAC1F}"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7343A-3D6E-49F0-8F63-397E1714C22C}" type="slidenum">
              <a:rPr lang="en-US" smtClean="0"/>
              <a:t>‹#›</a:t>
            </a:fld>
            <a:endParaRPr lang="en-US"/>
          </a:p>
        </p:txBody>
      </p:sp>
    </p:spTree>
    <p:extLst>
      <p:ext uri="{BB962C8B-B14F-4D97-AF65-F5344CB8AC3E}">
        <p14:creationId xmlns:p14="http://schemas.microsoft.com/office/powerpoint/2010/main" val="421664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D29BD-8FE9-4546-8CDA-0914D22BAC1F}" type="datetimeFigureOut">
              <a:rPr lang="en-US" smtClean="0"/>
              <a:t>4/11/2017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7343A-3D6E-49F0-8F63-397E1714C22C}" type="slidenum">
              <a:rPr lang="en-US" smtClean="0"/>
              <a:t>‹#›</a:t>
            </a:fld>
            <a:endParaRPr lang="en-US"/>
          </a:p>
        </p:txBody>
      </p:sp>
    </p:spTree>
    <p:extLst>
      <p:ext uri="{BB962C8B-B14F-4D97-AF65-F5344CB8AC3E}">
        <p14:creationId xmlns:p14="http://schemas.microsoft.com/office/powerpoint/2010/main" val="2936949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mailto:mn11@txstate.edu"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A Risk </a:t>
            </a:r>
            <a:r>
              <a:rPr lang="en-US" b="1" dirty="0">
                <a:latin typeface="Times New Roman" panose="02020603050405020304" pitchFamily="18" charset="0"/>
                <a:cs typeface="Times New Roman" panose="02020603050405020304" pitchFamily="18" charset="0"/>
              </a:rPr>
              <a:t>Based Approach to </a:t>
            </a:r>
            <a:r>
              <a:rPr lang="en-US" b="1" dirty="0" smtClean="0">
                <a:latin typeface="Times New Roman" panose="02020603050405020304" pitchFamily="18" charset="0"/>
                <a:cs typeface="Times New Roman" panose="02020603050405020304" pitchFamily="18" charset="0"/>
              </a:rPr>
              <a:t>Software &amp; Website </a:t>
            </a:r>
            <a:r>
              <a:rPr lang="en-US" b="1" dirty="0">
                <a:latin typeface="Times New Roman" panose="02020603050405020304" pitchFamily="18" charset="0"/>
                <a:cs typeface="Times New Roman" panose="02020603050405020304" pitchFamily="18" charset="0"/>
              </a:rPr>
              <a:t>Compliance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265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2169666154"/>
              </p:ext>
            </p:extLst>
          </p:nvPr>
        </p:nvGraphicFramePr>
        <p:xfrm>
          <a:off x="517913" y="1219075"/>
          <a:ext cx="11204724" cy="5348505"/>
        </p:xfrm>
        <a:graphic>
          <a:graphicData uri="http://schemas.openxmlformats.org/presentationml/2006/ole">
            <mc:AlternateContent xmlns:mc="http://schemas.openxmlformats.org/markup-compatibility/2006">
              <mc:Choice xmlns:v="urn:schemas-microsoft-com:vml" Requires="v">
                <p:oleObj spid="_x0000_s1037" name="Worksheet" r:id="rId4" imgW="12510997" imgH="5972301" progId="Excel.Sheet.12">
                  <p:embed/>
                </p:oleObj>
              </mc:Choice>
              <mc:Fallback>
                <p:oleObj name="Worksheet" r:id="rId4" imgW="12510997" imgH="5972301" progId="Excel.Sheet.12">
                  <p:embed/>
                  <p:pic>
                    <p:nvPicPr>
                      <p:cNvPr id="0" name=""/>
                      <p:cNvPicPr/>
                      <p:nvPr/>
                    </p:nvPicPr>
                    <p:blipFill>
                      <a:blip r:embed="rId5"/>
                      <a:stretch>
                        <a:fillRect/>
                      </a:stretch>
                    </p:blipFill>
                    <p:spPr>
                      <a:xfrm>
                        <a:off x="517913" y="1219075"/>
                        <a:ext cx="11204724" cy="5348505"/>
                      </a:xfrm>
                      <a:prstGeom prst="rect">
                        <a:avLst/>
                      </a:prstGeom>
                    </p:spPr>
                  </p:pic>
                </p:oleObj>
              </mc:Fallback>
            </mc:AlternateContent>
          </a:graphicData>
        </a:graphic>
      </p:graphicFrame>
      <p:sp>
        <p:nvSpPr>
          <p:cNvPr id="4" name="Title 3"/>
          <p:cNvSpPr>
            <a:spLocks noGrp="1"/>
          </p:cNvSpPr>
          <p:nvPr>
            <p:ph type="title"/>
          </p:nvPr>
        </p:nvSpPr>
        <p:spPr>
          <a:xfrm>
            <a:off x="838200" y="365126"/>
            <a:ext cx="10515600" cy="785064"/>
          </a:xfrm>
        </p:spPr>
        <p:txBody>
          <a:bodyPr>
            <a:normAutofit/>
          </a:bodyPr>
          <a:lstStyle/>
          <a:p>
            <a:pPr algn="ctr"/>
            <a:r>
              <a:rPr lang="en-US" b="1" dirty="0" smtClean="0">
                <a:latin typeface="Times New Roman" panose="02020603050405020304" pitchFamily="18" charset="0"/>
                <a:cs typeface="Times New Roman" panose="02020603050405020304" pitchFamily="18" charset="0"/>
              </a:rPr>
              <a:t>Website Evaluation Tool w/ Rubric</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2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537143054"/>
              </p:ext>
            </p:extLst>
          </p:nvPr>
        </p:nvGraphicFramePr>
        <p:xfrm>
          <a:off x="432908" y="1357226"/>
          <a:ext cx="11550336" cy="5210355"/>
        </p:xfrm>
        <a:graphic>
          <a:graphicData uri="http://schemas.openxmlformats.org/presentationml/2006/ole">
            <mc:AlternateContent xmlns:mc="http://schemas.openxmlformats.org/markup-compatibility/2006">
              <mc:Choice xmlns:v="urn:schemas-microsoft-com:vml" Requires="v">
                <p:oleObj spid="_x0000_s2061" name="Worksheet" r:id="rId4" imgW="14120728" imgH="5281374" progId="Excel.Sheet.12">
                  <p:embed/>
                </p:oleObj>
              </mc:Choice>
              <mc:Fallback>
                <p:oleObj name="Worksheet" r:id="rId4" imgW="14120728" imgH="5281374" progId="Excel.Sheet.12">
                  <p:embed/>
                  <p:pic>
                    <p:nvPicPr>
                      <p:cNvPr id="0" name=""/>
                      <p:cNvPicPr/>
                      <p:nvPr/>
                    </p:nvPicPr>
                    <p:blipFill>
                      <a:blip r:embed="rId5"/>
                      <a:stretch>
                        <a:fillRect/>
                      </a:stretch>
                    </p:blipFill>
                    <p:spPr>
                      <a:xfrm>
                        <a:off x="432908" y="1357226"/>
                        <a:ext cx="11550336" cy="5210355"/>
                      </a:xfrm>
                      <a:prstGeom prst="rect">
                        <a:avLst/>
                      </a:prstGeom>
                    </p:spPr>
                  </p:pic>
                </p:oleObj>
              </mc:Fallback>
            </mc:AlternateContent>
          </a:graphicData>
        </a:graphic>
      </p:graphicFrame>
      <p:sp>
        <p:nvSpPr>
          <p:cNvPr id="3" name="Title 2"/>
          <p:cNvSpPr>
            <a:spLocks noGrp="1"/>
          </p:cNvSpPr>
          <p:nvPr>
            <p:ph type="title"/>
          </p:nvPr>
        </p:nvSpPr>
        <p:spPr>
          <a:xfrm>
            <a:off x="1098430" y="365125"/>
            <a:ext cx="10255370" cy="877079"/>
          </a:xfrm>
        </p:spPr>
        <p:txBody>
          <a:bodyPr>
            <a:normAutofit/>
          </a:bodyPr>
          <a:lstStyle/>
          <a:p>
            <a:pPr algn="ctr"/>
            <a:r>
              <a:rPr lang="en-US" b="1" dirty="0" smtClean="0">
                <a:latin typeface="Times New Roman" panose="02020603050405020304" pitchFamily="18" charset="0"/>
                <a:cs typeface="Times New Roman" panose="02020603050405020304" pitchFamily="18" charset="0"/>
              </a:rPr>
              <a:t>Software Evaluation Tool w/ Rubric</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3816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Process</a:t>
            </a:r>
            <a:endParaRPr lang="en-US"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838200" y="2202611"/>
            <a:ext cx="10515600" cy="3974352"/>
          </a:xfrm>
        </p:spPr>
        <p:txBody>
          <a:bodyPr>
            <a:normAutofit/>
          </a:bodyPr>
          <a:lstStyle/>
          <a:p>
            <a:r>
              <a:rPr lang="en-US" sz="3200" dirty="0" smtClean="0">
                <a:latin typeface="Times New Roman" panose="02020603050405020304" pitchFamily="18" charset="0"/>
                <a:cs typeface="Times New Roman" panose="02020603050405020304" pitchFamily="18" charset="0"/>
              </a:rPr>
              <a:t>Establish criteria and methodology</a:t>
            </a:r>
          </a:p>
          <a:p>
            <a:r>
              <a:rPr lang="en-US" sz="3600" b="1" u="sng" dirty="0" smtClean="0">
                <a:latin typeface="Times New Roman" panose="02020603050405020304" pitchFamily="18" charset="0"/>
                <a:cs typeface="Times New Roman" panose="02020603050405020304" pitchFamily="18" charset="0"/>
              </a:rPr>
              <a:t>Assess</a:t>
            </a:r>
          </a:p>
          <a:p>
            <a:r>
              <a:rPr lang="en-US" sz="3600" b="1" u="sng" dirty="0" smtClean="0">
                <a:latin typeface="Times New Roman" panose="02020603050405020304" pitchFamily="18" charset="0"/>
                <a:cs typeface="Times New Roman" panose="02020603050405020304" pitchFamily="18" charset="0"/>
              </a:rPr>
              <a:t>Prioritize</a:t>
            </a:r>
          </a:p>
          <a:p>
            <a:r>
              <a:rPr lang="en-US" sz="3200" dirty="0">
                <a:latin typeface="Times New Roman" panose="02020603050405020304" pitchFamily="18" charset="0"/>
                <a:cs typeface="Times New Roman" panose="02020603050405020304" pitchFamily="18" charset="0"/>
              </a:rPr>
              <a:t>Resolve / Correct</a:t>
            </a:r>
          </a:p>
        </p:txBody>
      </p:sp>
    </p:spTree>
    <p:extLst>
      <p:ext uri="{BB962C8B-B14F-4D97-AF65-F5344CB8AC3E}">
        <p14:creationId xmlns:p14="http://schemas.microsoft.com/office/powerpoint/2010/main" val="1121046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Websites </a:t>
            </a:r>
            <a:r>
              <a:rPr lang="en-US" b="1" dirty="0" err="1" smtClean="0">
                <a:latin typeface="Times New Roman" panose="02020603050405020304" pitchFamily="18" charset="0"/>
                <a:cs typeface="Times New Roman" panose="02020603050405020304" pitchFamily="18" charset="0"/>
              </a:rPr>
              <a:t>EvaluationTool</a:t>
            </a:r>
            <a:r>
              <a:rPr lang="en-US" b="1" dirty="0" smtClean="0">
                <a:latin typeface="Times New Roman" panose="02020603050405020304" pitchFamily="18" charset="0"/>
                <a:cs typeface="Times New Roman" panose="02020603050405020304" pitchFamily="18" charset="0"/>
              </a:rPr>
              <a:t> - Example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303216018"/>
              </p:ext>
            </p:extLst>
          </p:nvPr>
        </p:nvGraphicFramePr>
        <p:xfrm>
          <a:off x="162058" y="1610264"/>
          <a:ext cx="11607856" cy="4905555"/>
        </p:xfrm>
        <a:graphic>
          <a:graphicData uri="http://schemas.openxmlformats.org/presentationml/2006/ole">
            <mc:AlternateContent xmlns:mc="http://schemas.openxmlformats.org/markup-compatibility/2006">
              <mc:Choice xmlns:v="urn:schemas-microsoft-com:vml" Requires="v">
                <p:oleObj spid="_x0000_s3084" name="Worksheet" r:id="rId4" imgW="17378278" imgH="5319535" progId="Excel.Sheet.12">
                  <p:embed/>
                </p:oleObj>
              </mc:Choice>
              <mc:Fallback>
                <p:oleObj name="Worksheet" r:id="rId4" imgW="17378278" imgH="5319535" progId="Excel.Sheet.12">
                  <p:embed/>
                  <p:pic>
                    <p:nvPicPr>
                      <p:cNvPr id="0" name=""/>
                      <p:cNvPicPr/>
                      <p:nvPr/>
                    </p:nvPicPr>
                    <p:blipFill>
                      <a:blip r:embed="rId5"/>
                      <a:stretch>
                        <a:fillRect/>
                      </a:stretch>
                    </p:blipFill>
                    <p:spPr>
                      <a:xfrm>
                        <a:off x="162058" y="1610264"/>
                        <a:ext cx="11607856" cy="4905555"/>
                      </a:xfrm>
                      <a:prstGeom prst="rect">
                        <a:avLst/>
                      </a:prstGeom>
                    </p:spPr>
                  </p:pic>
                </p:oleObj>
              </mc:Fallback>
            </mc:AlternateContent>
          </a:graphicData>
        </a:graphic>
      </p:graphicFrame>
    </p:spTree>
    <p:extLst>
      <p:ext uri="{BB962C8B-B14F-4D97-AF65-F5344CB8AC3E}">
        <p14:creationId xmlns:p14="http://schemas.microsoft.com/office/powerpoint/2010/main" val="3425708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Software Evaluation Tool - Example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646554318"/>
              </p:ext>
            </p:extLst>
          </p:nvPr>
        </p:nvGraphicFramePr>
        <p:xfrm>
          <a:off x="178279" y="1846262"/>
          <a:ext cx="11750789" cy="4571791"/>
        </p:xfrm>
        <a:graphic>
          <a:graphicData uri="http://schemas.openxmlformats.org/presentationml/2006/ole">
            <mc:AlternateContent xmlns:mc="http://schemas.openxmlformats.org/markup-compatibility/2006">
              <mc:Choice xmlns:v="urn:schemas-microsoft-com:vml" Requires="v">
                <p:oleObj spid="_x0000_s4108" name="Worksheet" r:id="rId4" imgW="14358779" imgH="5586165" progId="Excel.Sheet.12">
                  <p:embed/>
                </p:oleObj>
              </mc:Choice>
              <mc:Fallback>
                <p:oleObj name="Worksheet" r:id="rId4" imgW="14358779" imgH="5586165" progId="Excel.Sheet.12">
                  <p:embed/>
                  <p:pic>
                    <p:nvPicPr>
                      <p:cNvPr id="0" name=""/>
                      <p:cNvPicPr/>
                      <p:nvPr/>
                    </p:nvPicPr>
                    <p:blipFill>
                      <a:blip r:embed="rId5"/>
                      <a:stretch>
                        <a:fillRect/>
                      </a:stretch>
                    </p:blipFill>
                    <p:spPr>
                      <a:xfrm>
                        <a:off x="178279" y="1846262"/>
                        <a:ext cx="11750789" cy="4571791"/>
                      </a:xfrm>
                      <a:prstGeom prst="rect">
                        <a:avLst/>
                      </a:prstGeom>
                    </p:spPr>
                  </p:pic>
                </p:oleObj>
              </mc:Fallback>
            </mc:AlternateContent>
          </a:graphicData>
        </a:graphic>
      </p:graphicFrame>
    </p:spTree>
    <p:extLst>
      <p:ext uri="{BB962C8B-B14F-4D97-AF65-F5344CB8AC3E}">
        <p14:creationId xmlns:p14="http://schemas.microsoft.com/office/powerpoint/2010/main" val="3886701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Process</a:t>
            </a:r>
            <a:endParaRPr lang="en-US"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838200" y="2202611"/>
            <a:ext cx="10515600" cy="3974352"/>
          </a:xfrm>
        </p:spPr>
        <p:txBody>
          <a:bodyPr>
            <a:normAutofit/>
          </a:bodyPr>
          <a:lstStyle/>
          <a:p>
            <a:r>
              <a:rPr lang="en-US" sz="3200" dirty="0" smtClean="0">
                <a:latin typeface="Times New Roman" panose="02020603050405020304" pitchFamily="18" charset="0"/>
                <a:cs typeface="Times New Roman" panose="02020603050405020304" pitchFamily="18" charset="0"/>
              </a:rPr>
              <a:t>Establish criteria and methodology</a:t>
            </a:r>
          </a:p>
          <a:p>
            <a:r>
              <a:rPr lang="en-US" sz="3200" dirty="0" smtClean="0">
                <a:latin typeface="Times New Roman" panose="02020603050405020304" pitchFamily="18" charset="0"/>
                <a:cs typeface="Times New Roman" panose="02020603050405020304" pitchFamily="18" charset="0"/>
              </a:rPr>
              <a:t>Assess</a:t>
            </a:r>
          </a:p>
          <a:p>
            <a:r>
              <a:rPr lang="en-US" sz="3200" dirty="0" smtClean="0">
                <a:latin typeface="Times New Roman" panose="02020603050405020304" pitchFamily="18" charset="0"/>
                <a:cs typeface="Times New Roman" panose="02020603050405020304" pitchFamily="18" charset="0"/>
              </a:rPr>
              <a:t>Prioritize</a:t>
            </a:r>
          </a:p>
          <a:p>
            <a:r>
              <a:rPr lang="en-US" sz="3600" b="1" u="sng" dirty="0">
                <a:latin typeface="Times New Roman" panose="02020603050405020304" pitchFamily="18" charset="0"/>
                <a:cs typeface="Times New Roman" panose="02020603050405020304" pitchFamily="18" charset="0"/>
              </a:rPr>
              <a:t>Resolve / Correct</a:t>
            </a:r>
          </a:p>
        </p:txBody>
      </p:sp>
    </p:spTree>
    <p:extLst>
      <p:ext uri="{BB962C8B-B14F-4D97-AF65-F5344CB8AC3E}">
        <p14:creationId xmlns:p14="http://schemas.microsoft.com/office/powerpoint/2010/main" val="107592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Resolve - ADA </a:t>
            </a:r>
            <a:r>
              <a:rPr lang="en-US" b="1" dirty="0" smtClean="0">
                <a:latin typeface="Times New Roman" panose="02020603050405020304" pitchFamily="18" charset="0"/>
                <a:cs typeface="Times New Roman" panose="02020603050405020304" pitchFamily="18" charset="0"/>
              </a:rPr>
              <a:t>Website Rodeo</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80568"/>
            <a:ext cx="10515600" cy="5092760"/>
          </a:xfrm>
        </p:spPr>
        <p:txBody>
          <a:bodyPr>
            <a:normAutofit/>
          </a:bodyPr>
          <a:lstStyle/>
          <a:p>
            <a:r>
              <a:rPr lang="en-US" dirty="0" smtClean="0">
                <a:latin typeface="Times New Roman" panose="02020603050405020304" pitchFamily="18" charset="0"/>
                <a:cs typeface="Times New Roman" panose="02020603050405020304" pitchFamily="18" charset="0"/>
              </a:rPr>
              <a:t>Single Day Event at end of </a:t>
            </a:r>
            <a:r>
              <a:rPr lang="en-US" dirty="0" smtClean="0">
                <a:latin typeface="Times New Roman" panose="02020603050405020304" pitchFamily="18" charset="0"/>
                <a:cs typeface="Times New Roman" panose="02020603050405020304" pitchFamily="18" charset="0"/>
              </a:rPr>
              <a:t>long semester</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Websites of Greatest Risk</a:t>
            </a:r>
          </a:p>
          <a:p>
            <a:r>
              <a:rPr lang="en-US" dirty="0" smtClean="0">
                <a:latin typeface="Times New Roman" panose="02020603050405020304" pitchFamily="18" charset="0"/>
                <a:cs typeface="Times New Roman" panose="02020603050405020304" pitchFamily="18" charset="0"/>
              </a:rPr>
              <a:t>Issues Update and Training</a:t>
            </a:r>
          </a:p>
          <a:p>
            <a:r>
              <a:rPr lang="en-US" dirty="0" smtClean="0">
                <a:latin typeface="Times New Roman" panose="02020603050405020304" pitchFamily="18" charset="0"/>
                <a:cs typeface="Times New Roman" panose="02020603050405020304" pitchFamily="18" charset="0"/>
              </a:rPr>
              <a:t>Provide Error Guidance Unique to Each Site – </a:t>
            </a:r>
            <a:r>
              <a:rPr lang="en-US" b="1" i="1" u="sng" dirty="0" err="1" smtClean="0">
                <a:latin typeface="Times New Roman" panose="02020603050405020304" pitchFamily="18" charset="0"/>
                <a:cs typeface="Times New Roman" panose="02020603050405020304" pitchFamily="18" charset="0"/>
              </a:rPr>
              <a:t>SortSite</a:t>
            </a:r>
            <a:endParaRPr lang="en-US" b="1" i="1" u="sng"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Competition to Correct Error</a:t>
            </a:r>
          </a:p>
          <a:p>
            <a:r>
              <a:rPr lang="en-US" dirty="0" smtClean="0">
                <a:latin typeface="Times New Roman" panose="02020603050405020304" pitchFamily="18" charset="0"/>
                <a:cs typeface="Times New Roman" panose="02020603050405020304" pitchFamily="18" charset="0"/>
              </a:rPr>
              <a:t>Re-Assess – </a:t>
            </a:r>
            <a:r>
              <a:rPr lang="en-US" b="1" i="1" u="sng" dirty="0" err="1">
                <a:latin typeface="Times New Roman" panose="02020603050405020304" pitchFamily="18" charset="0"/>
                <a:cs typeface="Times New Roman" panose="02020603050405020304" pitchFamily="18" charset="0"/>
              </a:rPr>
              <a:t>SortSite</a:t>
            </a:r>
            <a:endParaRPr lang="en-US" b="1" i="1" u="sng"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Re-Assess – </a:t>
            </a:r>
            <a:r>
              <a:rPr lang="en-US" b="1" i="1" u="sng" dirty="0" smtClean="0">
                <a:latin typeface="Times New Roman" panose="02020603050405020304" pitchFamily="18" charset="0"/>
                <a:cs typeface="Times New Roman" panose="02020603050405020304" pitchFamily="18" charset="0"/>
              </a:rPr>
              <a:t>Jaws</a:t>
            </a:r>
          </a:p>
          <a:p>
            <a:r>
              <a:rPr lang="en-US" dirty="0">
                <a:latin typeface="Times New Roman" panose="02020603050405020304" pitchFamily="18" charset="0"/>
                <a:cs typeface="Times New Roman" panose="02020603050405020304" pitchFamily="18" charset="0"/>
              </a:rPr>
              <a:t>Prizes</a:t>
            </a:r>
          </a:p>
          <a:p>
            <a:r>
              <a:rPr lang="en-US" dirty="0" smtClean="0">
                <a:latin typeface="Times New Roman" panose="02020603050405020304" pitchFamily="18" charset="0"/>
                <a:cs typeface="Times New Roman" panose="02020603050405020304" pitchFamily="18" charset="0"/>
              </a:rPr>
              <a:t>Re-Prioritize</a:t>
            </a:r>
          </a:p>
          <a:p>
            <a:pPr marL="0" indent="0" algn="ctr">
              <a:buNone/>
            </a:pPr>
            <a:r>
              <a:rPr lang="en-US" b="1" dirty="0" smtClean="0">
                <a:latin typeface="Times New Roman" panose="02020603050405020304" pitchFamily="18" charset="0"/>
                <a:cs typeface="Times New Roman" panose="02020603050405020304" pitchFamily="18" charset="0"/>
              </a:rPr>
              <a:t>REPEAT ON INDIVIDUAL BASIS</a:t>
            </a:r>
            <a:endParaRPr lang="en-US" b="1"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897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Resolve - Software</a:t>
            </a:r>
            <a:r>
              <a:rPr lang="en-US" dirty="0" smtClean="0"/>
              <a:t> </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Team Member Evaluates Assessment and ID’s Shortfall</a:t>
            </a:r>
          </a:p>
          <a:p>
            <a:r>
              <a:rPr lang="en-US" dirty="0" smtClean="0">
                <a:latin typeface="Times New Roman" panose="02020603050405020304" pitchFamily="18" charset="0"/>
                <a:cs typeface="Times New Roman" panose="02020603050405020304" pitchFamily="18" charset="0"/>
              </a:rPr>
              <a:t>Relative to shortfall, corrects; i.e., VPAT…Any vendor updates?</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Relative to shortfall, corrects; i.e</a:t>
            </a:r>
            <a:r>
              <a:rPr lang="en-US" dirty="0" smtClean="0">
                <a:latin typeface="Times New Roman" panose="02020603050405020304" pitchFamily="18" charset="0"/>
                <a:cs typeface="Times New Roman" panose="02020603050405020304" pitchFamily="18" charset="0"/>
              </a:rPr>
              <a:t>., Implementation or process change, reducing number of users or visibility.</a:t>
            </a:r>
          </a:p>
          <a:p>
            <a:r>
              <a:rPr lang="en-US" dirty="0" smtClean="0">
                <a:latin typeface="Times New Roman" panose="02020603050405020304" pitchFamily="18" charset="0"/>
                <a:cs typeface="Times New Roman" panose="02020603050405020304" pitchFamily="18" charset="0"/>
              </a:rPr>
              <a:t>Reassess and reprioritize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157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Two major Areas of Electronic Information </a:t>
            </a:r>
            <a:r>
              <a:rPr lang="en-US" b="1" dirty="0" smtClean="0">
                <a:latin typeface="Times New Roman" panose="02020603050405020304" pitchFamily="18" charset="0"/>
                <a:cs typeface="Times New Roman" panose="02020603050405020304" pitchFamily="18" charset="0"/>
              </a:rPr>
              <a:t>Resources </a:t>
            </a:r>
            <a:r>
              <a:rPr lang="en-US" b="1" dirty="0">
                <a:latin typeface="Times New Roman" panose="02020603050405020304" pitchFamily="18" charset="0"/>
                <a:cs typeface="Times New Roman" panose="02020603050405020304" pitchFamily="18" charset="0"/>
              </a:rPr>
              <a:t>(EIR) to </a:t>
            </a:r>
            <a:r>
              <a:rPr lang="en-US" b="1" dirty="0" smtClean="0">
                <a:latin typeface="Times New Roman" panose="02020603050405020304" pitchFamily="18" charset="0"/>
                <a:cs typeface="Times New Roman" panose="02020603050405020304" pitchFamily="18" charset="0"/>
              </a:rPr>
              <a:t>Manage</a:t>
            </a:r>
            <a:r>
              <a:rPr lang="en-US" b="1"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a:xfrm>
            <a:off x="838200" y="2426898"/>
            <a:ext cx="10515600" cy="3750065"/>
          </a:xfrm>
        </p:spPr>
        <p:txBody>
          <a:bodyPr>
            <a:normAutofit fontScale="92500" lnSpcReduction="10000"/>
          </a:bodyPr>
          <a:lstStyle/>
          <a:p>
            <a:r>
              <a:rPr lang="en-US" sz="3200" b="1" dirty="0">
                <a:latin typeface="Times New Roman" panose="02020603050405020304" pitchFamily="18" charset="0"/>
                <a:cs typeface="Times New Roman" panose="02020603050405020304" pitchFamily="18" charset="0"/>
              </a:rPr>
              <a:t>Websites</a:t>
            </a:r>
          </a:p>
          <a:p>
            <a:pPr lvl="1"/>
            <a:r>
              <a:rPr lang="en-US" sz="3200" dirty="0">
                <a:latin typeface="Times New Roman" panose="02020603050405020304" pitchFamily="18" charset="0"/>
                <a:cs typeface="Times New Roman" panose="02020603050405020304" pitchFamily="18" charset="0"/>
              </a:rPr>
              <a:t>Existing </a:t>
            </a:r>
            <a:r>
              <a:rPr lang="en-US" sz="3200" dirty="0" smtClean="0">
                <a:latin typeface="Times New Roman" panose="02020603050405020304" pitchFamily="18" charset="0"/>
                <a:cs typeface="Times New Roman" panose="02020603050405020304" pitchFamily="18" charset="0"/>
              </a:rPr>
              <a:t>– Internal Assessment, </a:t>
            </a:r>
            <a:r>
              <a:rPr lang="en-US" sz="3200" dirty="0" err="1" smtClean="0">
                <a:latin typeface="Times New Roman" panose="02020603050405020304" pitchFamily="18" charset="0"/>
                <a:cs typeface="Times New Roman" panose="02020603050405020304" pitchFamily="18" charset="0"/>
              </a:rPr>
              <a:t>Prioritiztion</a:t>
            </a:r>
            <a:r>
              <a:rPr lang="en-US" sz="3200" dirty="0" smtClean="0">
                <a:latin typeface="Times New Roman" panose="02020603050405020304" pitchFamily="18" charset="0"/>
                <a:cs typeface="Times New Roman" panose="02020603050405020304" pitchFamily="18" charset="0"/>
              </a:rPr>
              <a:t>, &amp; Corrective Action</a:t>
            </a:r>
            <a:endParaRPr lang="en-US" sz="3200" dirty="0">
              <a:latin typeface="Times New Roman" panose="02020603050405020304" pitchFamily="18" charset="0"/>
              <a:cs typeface="Times New Roman" panose="02020603050405020304" pitchFamily="18" charset="0"/>
            </a:endParaRPr>
          </a:p>
          <a:p>
            <a:pPr lvl="1"/>
            <a:r>
              <a:rPr lang="en-US" sz="3200" b="1" dirty="0">
                <a:latin typeface="Times New Roman" panose="02020603050405020304" pitchFamily="18" charset="0"/>
                <a:cs typeface="Times New Roman" panose="02020603050405020304" pitchFamily="18" charset="0"/>
              </a:rPr>
              <a:t>Under </a:t>
            </a:r>
            <a:r>
              <a:rPr lang="en-US" sz="3200" b="1" dirty="0" smtClean="0">
                <a:latin typeface="Times New Roman" panose="02020603050405020304" pitchFamily="18" charset="0"/>
                <a:cs typeface="Times New Roman" panose="02020603050405020304" pitchFamily="18" charset="0"/>
              </a:rPr>
              <a:t>Development </a:t>
            </a:r>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Software</a:t>
            </a:r>
          </a:p>
          <a:p>
            <a:pPr lvl="1"/>
            <a:r>
              <a:rPr lang="en-US" sz="3200" dirty="0">
                <a:latin typeface="Times New Roman" panose="02020603050405020304" pitchFamily="18" charset="0"/>
                <a:cs typeface="Times New Roman" panose="02020603050405020304" pitchFamily="18" charset="0"/>
              </a:rPr>
              <a:t>Existing  – Internal Assessment, </a:t>
            </a:r>
            <a:r>
              <a:rPr lang="en-US" sz="3200" dirty="0" err="1">
                <a:latin typeface="Times New Roman" panose="02020603050405020304" pitchFamily="18" charset="0"/>
                <a:cs typeface="Times New Roman" panose="02020603050405020304" pitchFamily="18" charset="0"/>
              </a:rPr>
              <a:t>Prioritiztion</a:t>
            </a:r>
            <a:r>
              <a:rPr lang="en-US" sz="3200" dirty="0">
                <a:latin typeface="Times New Roman" panose="02020603050405020304" pitchFamily="18" charset="0"/>
                <a:cs typeface="Times New Roman" panose="02020603050405020304" pitchFamily="18" charset="0"/>
              </a:rPr>
              <a:t>, &amp; </a:t>
            </a:r>
            <a:r>
              <a:rPr lang="en-US" sz="3200" dirty="0" err="1">
                <a:latin typeface="Times New Roman" panose="02020603050405020304" pitchFamily="18" charset="0"/>
                <a:cs typeface="Times New Roman" panose="02020603050405020304" pitchFamily="18" charset="0"/>
              </a:rPr>
              <a:t>Corretive</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Action</a:t>
            </a:r>
            <a:endParaRPr lang="en-US" sz="3200" dirty="0">
              <a:latin typeface="Times New Roman" panose="02020603050405020304" pitchFamily="18" charset="0"/>
              <a:cs typeface="Times New Roman" panose="02020603050405020304" pitchFamily="18" charset="0"/>
            </a:endParaRPr>
          </a:p>
          <a:p>
            <a:pPr lvl="1"/>
            <a:r>
              <a:rPr lang="en-US" sz="3200" b="1" dirty="0">
                <a:latin typeface="Times New Roman" panose="02020603050405020304" pitchFamily="18" charset="0"/>
                <a:cs typeface="Times New Roman" panose="02020603050405020304" pitchFamily="18" charset="0"/>
              </a:rPr>
              <a:t>To Be </a:t>
            </a:r>
            <a:r>
              <a:rPr lang="en-US" sz="3200" b="1" dirty="0" smtClean="0">
                <a:latin typeface="Times New Roman" panose="02020603050405020304" pitchFamily="18" charset="0"/>
                <a:cs typeface="Times New Roman" panose="02020603050405020304" pitchFamily="18" charset="0"/>
              </a:rPr>
              <a:t>Purchased</a:t>
            </a:r>
            <a:endParaRPr lang="en-US" sz="3200" b="1" dirty="0">
              <a:latin typeface="Times New Roman" panose="02020603050405020304" pitchFamily="18"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3224329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Resolve </a:t>
            </a:r>
            <a:r>
              <a:rPr lang="en-US" b="1" dirty="0" smtClean="0">
                <a:latin typeface="Times New Roman" panose="02020603050405020304" pitchFamily="18" charset="0"/>
                <a:cs typeface="Times New Roman" panose="02020603050405020304" pitchFamily="18" charset="0"/>
              </a:rPr>
              <a:t>– Websites Under Development</a:t>
            </a:r>
            <a:r>
              <a:rPr lang="en-US" dirty="0" smtClean="0"/>
              <a:t> </a:t>
            </a:r>
            <a:endParaRPr lang="en-US" dirty="0"/>
          </a:p>
        </p:txBody>
      </p:sp>
      <p:sp>
        <p:nvSpPr>
          <p:cNvPr id="3" name="Content Placeholder 2"/>
          <p:cNvSpPr>
            <a:spLocks noGrp="1"/>
          </p:cNvSpPr>
          <p:nvPr>
            <p:ph idx="1"/>
          </p:nvPr>
        </p:nvSpPr>
        <p:spPr/>
        <p:txBody>
          <a:bodyPr/>
          <a:lstStyle/>
          <a:p>
            <a:pPr marL="228600" lvl="1">
              <a:spcBef>
                <a:spcPts val="1000"/>
              </a:spcBef>
            </a:pPr>
            <a:r>
              <a:rPr lang="en-US" sz="3200" dirty="0">
                <a:latin typeface="Times New Roman" panose="02020603050405020304" pitchFamily="18" charset="0"/>
                <a:cs typeface="Times New Roman" panose="02020603050405020304" pitchFamily="18" charset="0"/>
              </a:rPr>
              <a:t>Build it to be </a:t>
            </a:r>
            <a:r>
              <a:rPr lang="en-US" sz="3200" dirty="0" smtClean="0">
                <a:latin typeface="Times New Roman" panose="02020603050405020304" pitchFamily="18" charset="0"/>
                <a:cs typeface="Times New Roman" panose="02020603050405020304" pitchFamily="18" charset="0"/>
              </a:rPr>
              <a:t>compliant</a:t>
            </a:r>
          </a:p>
          <a:p>
            <a:pPr marL="228600" lvl="1">
              <a:spcBef>
                <a:spcPts val="1000"/>
              </a:spcBef>
            </a:pPr>
            <a:r>
              <a:rPr lang="en-US" sz="3200" dirty="0" smtClean="0">
                <a:latin typeface="Times New Roman" panose="02020603050405020304" pitchFamily="18" charset="0"/>
                <a:cs typeface="Times New Roman" panose="02020603050405020304" pitchFamily="18" charset="0"/>
              </a:rPr>
              <a:t>Integrated </a:t>
            </a:r>
            <a:r>
              <a:rPr lang="en-US" sz="3200" dirty="0">
                <a:latin typeface="Times New Roman" panose="02020603050405020304" pitchFamily="18" charset="0"/>
                <a:cs typeface="Times New Roman" panose="02020603050405020304" pitchFamily="18" charset="0"/>
              </a:rPr>
              <a:t>Training </a:t>
            </a:r>
            <a:r>
              <a:rPr lang="en-US" sz="3200" dirty="0" smtClean="0">
                <a:latin typeface="Times New Roman" panose="02020603050405020304" pitchFamily="18" charset="0"/>
                <a:cs typeface="Times New Roman" panose="02020603050405020304" pitchFamily="18" charset="0"/>
              </a:rPr>
              <a:t>&amp; Carry-over from Rodeo</a:t>
            </a:r>
            <a:endParaRPr lang="en-US" sz="3200" dirty="0">
              <a:latin typeface="Times New Roman" panose="02020603050405020304" pitchFamily="18" charset="0"/>
              <a:cs typeface="Times New Roman" panose="02020603050405020304" pitchFamily="18" charset="0"/>
            </a:endParaRPr>
          </a:p>
          <a:p>
            <a:pPr marL="228600" lvl="1">
              <a:spcBef>
                <a:spcPts val="1000"/>
              </a:spcBef>
            </a:pPr>
            <a:r>
              <a:rPr lang="en-US" sz="3200" dirty="0" smtClean="0">
                <a:latin typeface="Times New Roman" panose="02020603050405020304" pitchFamily="18" charset="0"/>
                <a:cs typeface="Times New Roman" panose="02020603050405020304" pitchFamily="18" charset="0"/>
              </a:rPr>
              <a:t>Assessment With </a:t>
            </a:r>
            <a:r>
              <a:rPr lang="en-US" sz="3200" b="1" i="1" u="sng" dirty="0" err="1" smtClean="0">
                <a:latin typeface="Times New Roman" panose="02020603050405020304" pitchFamily="18" charset="0"/>
                <a:cs typeface="Times New Roman" panose="02020603050405020304" pitchFamily="18" charset="0"/>
              </a:rPr>
              <a:t>SortSite</a:t>
            </a:r>
            <a:r>
              <a:rPr lang="en-US" sz="3200" b="1" i="1" u="sng"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Prior </a:t>
            </a:r>
            <a:r>
              <a:rPr lang="en-US" sz="3200" dirty="0">
                <a:latin typeface="Times New Roman" panose="02020603050405020304" pitchFamily="18" charset="0"/>
                <a:cs typeface="Times New Roman" panose="02020603050405020304" pitchFamily="18" charset="0"/>
              </a:rPr>
              <a:t>to Publication</a:t>
            </a:r>
          </a:p>
          <a:p>
            <a:endParaRPr lang="en-US" dirty="0"/>
          </a:p>
        </p:txBody>
      </p:sp>
    </p:spTree>
    <p:extLst>
      <p:ext uri="{BB962C8B-B14F-4D97-AF65-F5344CB8AC3E}">
        <p14:creationId xmlns:p14="http://schemas.microsoft.com/office/powerpoint/2010/main" val="37145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Who Are You?...Who am I?</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sz="3600" dirty="0" smtClean="0">
                <a:latin typeface="Times New Roman" panose="02020603050405020304" pitchFamily="18" charset="0"/>
                <a:cs typeface="Times New Roman" panose="02020603050405020304" pitchFamily="18" charset="0"/>
              </a:rPr>
              <a:t>Prior ADA Support Experience?...Years?</a:t>
            </a:r>
          </a:p>
          <a:p>
            <a:r>
              <a:rPr lang="en-US" sz="3600" dirty="0" smtClean="0">
                <a:latin typeface="Times New Roman" panose="02020603050405020304" pitchFamily="18" charset="0"/>
                <a:cs typeface="Times New Roman" panose="02020603050405020304" pitchFamily="18" charset="0"/>
              </a:rPr>
              <a:t>IT? Student Services?</a:t>
            </a:r>
          </a:p>
          <a:p>
            <a:r>
              <a:rPr lang="en-US" sz="3600" dirty="0" smtClean="0">
                <a:latin typeface="Times New Roman" panose="02020603050405020304" pitchFamily="18" charset="0"/>
                <a:cs typeface="Times New Roman" panose="02020603050405020304" pitchFamily="18" charset="0"/>
              </a:rPr>
              <a:t>Milt Nielsen, PhD</a:t>
            </a:r>
          </a:p>
          <a:p>
            <a:r>
              <a:rPr lang="en-US" sz="3600" dirty="0" smtClean="0">
                <a:latin typeface="Times New Roman" panose="02020603050405020304" pitchFamily="18" charset="0"/>
                <a:cs typeface="Times New Roman" panose="02020603050405020304" pitchFamily="18" charset="0"/>
              </a:rPr>
              <a:t>Texas</a:t>
            </a:r>
            <a:r>
              <a:rPr lang="en-US" sz="3600" dirty="0" smtClean="0">
                <a:latin typeface="Times New Roman" panose="02020603050405020304" pitchFamily="18" charset="0"/>
                <a:cs typeface="Times New Roman" panose="02020603050405020304" pitchFamily="18" charset="0"/>
              </a:rPr>
              <a:t>, Directorate </a:t>
            </a:r>
            <a:r>
              <a:rPr lang="en-US" sz="3600" dirty="0" smtClean="0">
                <a:latin typeface="Times New Roman" panose="02020603050405020304" pitchFamily="18" charset="0"/>
                <a:cs typeface="Times New Roman" panose="02020603050405020304" pitchFamily="18" charset="0"/>
              </a:rPr>
              <a:t>Information Resources (DIR) – Electronic Information Resource Accessibility Coordinator to DIR - Information Resource </a:t>
            </a:r>
            <a:r>
              <a:rPr lang="en-US" sz="3600" dirty="0" err="1" smtClean="0">
                <a:latin typeface="Times New Roman" panose="02020603050405020304" pitchFamily="18" charset="0"/>
                <a:cs typeface="Times New Roman" panose="02020603050405020304" pitchFamily="18" charset="0"/>
              </a:rPr>
              <a:t>Mgr</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Special </a:t>
            </a:r>
            <a:r>
              <a:rPr lang="en-US" sz="3600" dirty="0">
                <a:latin typeface="Times New Roman" panose="02020603050405020304" pitchFamily="18" charset="0"/>
                <a:cs typeface="Times New Roman" panose="02020603050405020304" pitchFamily="18" charset="0"/>
              </a:rPr>
              <a:t>Assistant To VPIT </a:t>
            </a:r>
            <a:r>
              <a:rPr lang="en-US" sz="3600" dirty="0" smtClean="0">
                <a:latin typeface="Times New Roman" panose="02020603050405020304" pitchFamily="18" charset="0"/>
                <a:cs typeface="Times New Roman" panose="02020603050405020304" pitchFamily="18" charset="0"/>
              </a:rPr>
              <a:t>(Formerly AVP, Instructional Technologies)</a:t>
            </a:r>
          </a:p>
          <a:p>
            <a:r>
              <a:rPr lang="en-US" sz="3600" dirty="0" smtClean="0">
                <a:latin typeface="Times New Roman" panose="02020603050405020304" pitchFamily="18" charset="0"/>
                <a:cs typeface="Times New Roman" panose="02020603050405020304" pitchFamily="18" charset="0"/>
              </a:rPr>
              <a:t>Tenured Professor USAFA &amp; </a:t>
            </a:r>
            <a:r>
              <a:rPr lang="en-US" sz="3600" dirty="0" err="1" smtClean="0">
                <a:latin typeface="Times New Roman" panose="02020603050405020304" pitchFamily="18" charset="0"/>
                <a:cs typeface="Times New Roman" panose="02020603050405020304" pitchFamily="18" charset="0"/>
              </a:rPr>
              <a:t>Dirctor</a:t>
            </a:r>
            <a:r>
              <a:rPr lang="en-US" sz="3600" dirty="0" smtClean="0">
                <a:latin typeface="Times New Roman" panose="02020603050405020304" pitchFamily="18" charset="0"/>
                <a:cs typeface="Times New Roman" panose="02020603050405020304" pitchFamily="18" charset="0"/>
              </a:rPr>
              <a:t> of Instructional Technologies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082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Two major Areas of Electronic Information </a:t>
            </a:r>
            <a:r>
              <a:rPr lang="en-US" b="1" dirty="0" smtClean="0">
                <a:latin typeface="Times New Roman" panose="02020603050405020304" pitchFamily="18" charset="0"/>
                <a:cs typeface="Times New Roman" panose="02020603050405020304" pitchFamily="18" charset="0"/>
              </a:rPr>
              <a:t>Resources </a:t>
            </a:r>
            <a:r>
              <a:rPr lang="en-US" b="1" dirty="0">
                <a:latin typeface="Times New Roman" panose="02020603050405020304" pitchFamily="18" charset="0"/>
                <a:cs typeface="Times New Roman" panose="02020603050405020304" pitchFamily="18" charset="0"/>
              </a:rPr>
              <a:t>(EIR) to manage.</a:t>
            </a:r>
            <a:endParaRPr lang="en-US" dirty="0"/>
          </a:p>
        </p:txBody>
      </p:sp>
      <p:sp>
        <p:nvSpPr>
          <p:cNvPr id="3" name="Content Placeholder 2"/>
          <p:cNvSpPr>
            <a:spLocks noGrp="1"/>
          </p:cNvSpPr>
          <p:nvPr>
            <p:ph idx="1"/>
          </p:nvPr>
        </p:nvSpPr>
        <p:spPr>
          <a:xfrm>
            <a:off x="838200" y="2426898"/>
            <a:ext cx="10515600" cy="3750065"/>
          </a:xfrm>
        </p:spPr>
        <p:txBody>
          <a:bodyPr>
            <a:normAutofit fontScale="92500" lnSpcReduction="10000"/>
          </a:bodyPr>
          <a:lstStyle/>
          <a:p>
            <a:r>
              <a:rPr lang="en-US" sz="3200" b="1" dirty="0">
                <a:latin typeface="Times New Roman" panose="02020603050405020304" pitchFamily="18" charset="0"/>
                <a:cs typeface="Times New Roman" panose="02020603050405020304" pitchFamily="18" charset="0"/>
              </a:rPr>
              <a:t>Websites</a:t>
            </a:r>
          </a:p>
          <a:p>
            <a:pPr lvl="1"/>
            <a:r>
              <a:rPr lang="en-US" sz="3200" dirty="0">
                <a:latin typeface="Times New Roman" panose="02020603050405020304" pitchFamily="18" charset="0"/>
                <a:cs typeface="Times New Roman" panose="02020603050405020304" pitchFamily="18" charset="0"/>
              </a:rPr>
              <a:t>Existing </a:t>
            </a:r>
            <a:r>
              <a:rPr lang="en-US" sz="3200" dirty="0" smtClean="0">
                <a:latin typeface="Times New Roman" panose="02020603050405020304" pitchFamily="18" charset="0"/>
                <a:cs typeface="Times New Roman" panose="02020603050405020304" pitchFamily="18" charset="0"/>
              </a:rPr>
              <a:t>– Internal Assessment, </a:t>
            </a:r>
            <a:r>
              <a:rPr lang="en-US" sz="3200" dirty="0" err="1" smtClean="0">
                <a:latin typeface="Times New Roman" panose="02020603050405020304" pitchFamily="18" charset="0"/>
                <a:cs typeface="Times New Roman" panose="02020603050405020304" pitchFamily="18" charset="0"/>
              </a:rPr>
              <a:t>Prioritiztion</a:t>
            </a:r>
            <a:r>
              <a:rPr lang="en-US" sz="3200" dirty="0" smtClean="0">
                <a:latin typeface="Times New Roman" panose="02020603050405020304" pitchFamily="18" charset="0"/>
                <a:cs typeface="Times New Roman" panose="02020603050405020304" pitchFamily="18" charset="0"/>
              </a:rPr>
              <a:t>, &amp; </a:t>
            </a:r>
            <a:r>
              <a:rPr lang="en-US" sz="3200" dirty="0" err="1" smtClean="0">
                <a:latin typeface="Times New Roman" panose="02020603050405020304" pitchFamily="18" charset="0"/>
                <a:cs typeface="Times New Roman" panose="02020603050405020304" pitchFamily="18" charset="0"/>
              </a:rPr>
              <a:t>Corretive</a:t>
            </a:r>
            <a:r>
              <a:rPr lang="en-US" sz="3200" dirty="0" smtClean="0">
                <a:latin typeface="Times New Roman" panose="02020603050405020304" pitchFamily="18" charset="0"/>
                <a:cs typeface="Times New Roman" panose="02020603050405020304" pitchFamily="18" charset="0"/>
              </a:rPr>
              <a:t> Action</a:t>
            </a:r>
            <a:endParaRPr lang="en-US" sz="3200" dirty="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Under </a:t>
            </a:r>
            <a:r>
              <a:rPr lang="en-US" sz="3200" dirty="0" smtClean="0">
                <a:latin typeface="Times New Roman" panose="02020603050405020304" pitchFamily="18" charset="0"/>
                <a:cs typeface="Times New Roman" panose="02020603050405020304" pitchFamily="18" charset="0"/>
              </a:rPr>
              <a:t>Development – Build it to be </a:t>
            </a:r>
            <a:r>
              <a:rPr lang="en-US" sz="3200" dirty="0" smtClean="0">
                <a:latin typeface="Times New Roman" panose="02020603050405020304" pitchFamily="18" charset="0"/>
                <a:cs typeface="Times New Roman" panose="02020603050405020304" pitchFamily="18" charset="0"/>
              </a:rPr>
              <a:t>compliant</a:t>
            </a:r>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Software</a:t>
            </a:r>
          </a:p>
          <a:p>
            <a:pPr lvl="1"/>
            <a:r>
              <a:rPr lang="en-US" sz="3200" dirty="0">
                <a:latin typeface="Times New Roman" panose="02020603050405020304" pitchFamily="18" charset="0"/>
                <a:cs typeface="Times New Roman" panose="02020603050405020304" pitchFamily="18" charset="0"/>
              </a:rPr>
              <a:t>Existing  – Internal Assessment, </a:t>
            </a:r>
            <a:r>
              <a:rPr lang="en-US" sz="3200" dirty="0" err="1">
                <a:latin typeface="Times New Roman" panose="02020603050405020304" pitchFamily="18" charset="0"/>
                <a:cs typeface="Times New Roman" panose="02020603050405020304" pitchFamily="18" charset="0"/>
              </a:rPr>
              <a:t>Prioritiztion</a:t>
            </a:r>
            <a:r>
              <a:rPr lang="en-US" sz="3200" dirty="0">
                <a:latin typeface="Times New Roman" panose="02020603050405020304" pitchFamily="18" charset="0"/>
                <a:cs typeface="Times New Roman" panose="02020603050405020304" pitchFamily="18" charset="0"/>
              </a:rPr>
              <a:t>, &amp; </a:t>
            </a:r>
            <a:r>
              <a:rPr lang="en-US" sz="3200" dirty="0" err="1">
                <a:latin typeface="Times New Roman" panose="02020603050405020304" pitchFamily="18" charset="0"/>
                <a:cs typeface="Times New Roman" panose="02020603050405020304" pitchFamily="18" charset="0"/>
              </a:rPr>
              <a:t>Corretive</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Action</a:t>
            </a:r>
            <a:endParaRPr lang="en-US" sz="3200" dirty="0">
              <a:latin typeface="Times New Roman" panose="02020603050405020304" pitchFamily="18" charset="0"/>
              <a:cs typeface="Times New Roman" panose="02020603050405020304" pitchFamily="18" charset="0"/>
            </a:endParaRPr>
          </a:p>
          <a:p>
            <a:pPr lvl="1"/>
            <a:r>
              <a:rPr lang="en-US" sz="3200" b="1" dirty="0">
                <a:latin typeface="Times New Roman" panose="02020603050405020304" pitchFamily="18" charset="0"/>
                <a:cs typeface="Times New Roman" panose="02020603050405020304" pitchFamily="18" charset="0"/>
              </a:rPr>
              <a:t>To Be </a:t>
            </a:r>
            <a:r>
              <a:rPr lang="en-US" sz="3200" b="1" dirty="0" smtClean="0">
                <a:latin typeface="Times New Roman" panose="02020603050405020304" pitchFamily="18" charset="0"/>
                <a:cs typeface="Times New Roman" panose="02020603050405020304" pitchFamily="18" charset="0"/>
              </a:rPr>
              <a:t>Purchased – Revise Purchase Process</a:t>
            </a:r>
            <a:endParaRPr lang="en-US" sz="3200" b="1" dirty="0">
              <a:latin typeface="Times New Roman" panose="02020603050405020304" pitchFamily="18"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1613162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Revise the </a:t>
            </a:r>
            <a:r>
              <a:rPr lang="en-US" b="1" dirty="0" smtClean="0">
                <a:latin typeface="Times New Roman" panose="02020603050405020304" pitchFamily="18" charset="0"/>
                <a:cs typeface="Times New Roman" panose="02020603050405020304" pitchFamily="18" charset="0"/>
              </a:rPr>
              <a:t>Software Acquisition </a:t>
            </a:r>
            <a:r>
              <a:rPr lang="en-US" b="1" dirty="0" smtClean="0">
                <a:latin typeface="Times New Roman" panose="02020603050405020304" pitchFamily="18" charset="0"/>
                <a:cs typeface="Times New Roman" panose="02020603050405020304" pitchFamily="18" charset="0"/>
              </a:rPr>
              <a:t>Process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755702" cy="4351338"/>
          </a:xfrm>
        </p:spPr>
        <p:txBody>
          <a:bodyPr>
            <a:normAutofit/>
          </a:bodyPr>
          <a:lstStyle/>
          <a:p>
            <a:r>
              <a:rPr lang="en-US" sz="3600" dirty="0" smtClean="0">
                <a:latin typeface="Times New Roman" panose="02020603050405020304" pitchFamily="18" charset="0"/>
                <a:cs typeface="Times New Roman" panose="02020603050405020304" pitchFamily="18" charset="0"/>
              </a:rPr>
              <a:t>Establish a New Software Acquisition Workflow with Procurement – Approval by EIRAC and Final Sign-off by ERM</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Criteria used in Assessment for Ranking in RFP</a:t>
            </a:r>
          </a:p>
          <a:p>
            <a:r>
              <a:rPr lang="en-US" sz="3600" dirty="0" smtClean="0">
                <a:latin typeface="Times New Roman" panose="02020603050405020304" pitchFamily="18" charset="0"/>
                <a:cs typeface="Times New Roman" panose="02020603050405020304" pitchFamily="18" charset="0"/>
              </a:rPr>
              <a:t>Automated Threshold Base upon Assessment Ranking</a:t>
            </a:r>
          </a:p>
          <a:p>
            <a:r>
              <a:rPr lang="en-US" sz="3600" dirty="0" smtClean="0">
                <a:latin typeface="Times New Roman" panose="02020603050405020304" pitchFamily="18" charset="0"/>
                <a:cs typeface="Times New Roman" panose="02020603050405020304" pitchFamily="18" charset="0"/>
              </a:rPr>
              <a:t>Include State of Texas Requirement for VPAT</a:t>
            </a:r>
          </a:p>
          <a:p>
            <a:r>
              <a:rPr lang="en-US" sz="3600" dirty="0" smtClean="0">
                <a:latin typeface="Times New Roman" panose="02020603050405020304" pitchFamily="18" charset="0"/>
                <a:cs typeface="Times New Roman" panose="02020603050405020304" pitchFamily="18" charset="0"/>
              </a:rPr>
              <a:t>Include State of Texas Requirement </a:t>
            </a:r>
            <a:r>
              <a:rPr lang="en-US" sz="3600" dirty="0" smtClean="0">
                <a:latin typeface="Times New Roman" panose="02020603050405020304" pitchFamily="18" charset="0"/>
                <a:cs typeface="Times New Roman" panose="02020603050405020304" pitchFamily="18" charset="0"/>
              </a:rPr>
              <a:t>for Indemnification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489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5400" b="1" dirty="0" smtClean="0">
                <a:latin typeface="Times New Roman" panose="02020603050405020304" pitchFamily="18" charset="0"/>
                <a:cs typeface="Times New Roman" panose="02020603050405020304" pitchFamily="18" charset="0"/>
              </a:rPr>
              <a:t>Summary – Today’s Focus</a:t>
            </a:r>
            <a:endParaRPr lang="en-US" sz="5400" b="1" dirty="0">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idx="1"/>
          </p:nvPr>
        </p:nvSpPr>
        <p:spPr/>
        <p:txBody>
          <a:bodyPr>
            <a:normAutofit/>
          </a:bodyPr>
          <a:lstStyle/>
          <a:p>
            <a:pPr algn="ctr"/>
            <a:r>
              <a:rPr lang="en-US" sz="3600" u="sng" dirty="0" smtClean="0">
                <a:latin typeface="Times New Roman" panose="02020603050405020304" pitchFamily="18" charset="0"/>
                <a:cs typeface="Times New Roman" panose="02020603050405020304" pitchFamily="18" charset="0"/>
              </a:rPr>
              <a:t>Process</a:t>
            </a:r>
            <a:endParaRPr lang="en-US" sz="3600" u="sng" dirty="0">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sz="half" idx="2"/>
          </p:nvPr>
        </p:nvSpPr>
        <p:spPr>
          <a:xfrm>
            <a:off x="839788" y="2777705"/>
            <a:ext cx="5157787" cy="3411957"/>
          </a:xfrm>
        </p:spPr>
        <p:txBody>
          <a:bodyPr>
            <a:normAutofit/>
          </a:bodyPr>
          <a:lstStyle/>
          <a:p>
            <a:r>
              <a:rPr lang="en-US" sz="3200" b="1" dirty="0" smtClean="0">
                <a:latin typeface="Times New Roman" panose="02020603050405020304" pitchFamily="18" charset="0"/>
                <a:cs typeface="Times New Roman" panose="02020603050405020304" pitchFamily="18" charset="0"/>
              </a:rPr>
              <a:t>Criteria</a:t>
            </a:r>
          </a:p>
          <a:p>
            <a:r>
              <a:rPr lang="en-US" sz="3200" b="1" dirty="0" smtClean="0">
                <a:latin typeface="Times New Roman" panose="02020603050405020304" pitchFamily="18" charset="0"/>
                <a:cs typeface="Times New Roman" panose="02020603050405020304" pitchFamily="18" charset="0"/>
              </a:rPr>
              <a:t>Assess</a:t>
            </a:r>
          </a:p>
          <a:p>
            <a:r>
              <a:rPr lang="en-US" sz="3200" b="1" dirty="0" smtClean="0">
                <a:latin typeface="Times New Roman" panose="02020603050405020304" pitchFamily="18" charset="0"/>
                <a:cs typeface="Times New Roman" panose="02020603050405020304" pitchFamily="18" charset="0"/>
              </a:rPr>
              <a:t>Prioritize</a:t>
            </a:r>
          </a:p>
          <a:p>
            <a:r>
              <a:rPr lang="en-US" sz="3200" dirty="0" smtClean="0">
                <a:latin typeface="Times New Roman" panose="02020603050405020304" pitchFamily="18" charset="0"/>
                <a:cs typeface="Times New Roman" panose="02020603050405020304" pitchFamily="18" charset="0"/>
              </a:rPr>
              <a:t>Resolve / Correct</a:t>
            </a:r>
            <a:endParaRPr lang="en-US" sz="3200" dirty="0">
              <a:latin typeface="Times New Roman" panose="02020603050405020304" pitchFamily="18" charset="0"/>
              <a:cs typeface="Times New Roman" panose="02020603050405020304" pitchFamily="18" charset="0"/>
            </a:endParaRPr>
          </a:p>
        </p:txBody>
      </p:sp>
      <p:sp>
        <p:nvSpPr>
          <p:cNvPr id="10" name="Text Placeholder 9"/>
          <p:cNvSpPr>
            <a:spLocks noGrp="1"/>
          </p:cNvSpPr>
          <p:nvPr>
            <p:ph type="body" sz="quarter" idx="3"/>
          </p:nvPr>
        </p:nvSpPr>
        <p:spPr>
          <a:xfrm>
            <a:off x="6172200" y="2007079"/>
            <a:ext cx="5183188" cy="497996"/>
          </a:xfrm>
        </p:spPr>
        <p:txBody>
          <a:bodyPr>
            <a:noAutofit/>
          </a:bodyPr>
          <a:lstStyle/>
          <a:p>
            <a:r>
              <a:rPr lang="en-US" sz="3600" b="0" u="sng" dirty="0">
                <a:latin typeface="Times New Roman" panose="02020603050405020304" pitchFamily="18" charset="0"/>
                <a:cs typeface="Times New Roman" panose="02020603050405020304" pitchFamily="18" charset="0"/>
              </a:rPr>
              <a:t>Websites</a:t>
            </a:r>
          </a:p>
        </p:txBody>
      </p:sp>
      <p:sp>
        <p:nvSpPr>
          <p:cNvPr id="11" name="Content Placeholder 10"/>
          <p:cNvSpPr>
            <a:spLocks noGrp="1"/>
          </p:cNvSpPr>
          <p:nvPr>
            <p:ph sz="quarter" idx="4"/>
          </p:nvPr>
        </p:nvSpPr>
        <p:spPr>
          <a:xfrm>
            <a:off x="6172200" y="2505075"/>
            <a:ext cx="5183188" cy="3228616"/>
          </a:xfrm>
        </p:spPr>
        <p:txBody>
          <a:bodyPr>
            <a:normAutofit/>
          </a:bodyPr>
          <a:lstStyle/>
          <a:p>
            <a:pPr lvl="1"/>
            <a:r>
              <a:rPr lang="en-US" sz="3200" b="1" dirty="0" smtClean="0">
                <a:latin typeface="Times New Roman" panose="02020603050405020304" pitchFamily="18" charset="0"/>
                <a:cs typeface="Times New Roman" panose="02020603050405020304" pitchFamily="18" charset="0"/>
              </a:rPr>
              <a:t>Existing</a:t>
            </a:r>
          </a:p>
          <a:p>
            <a:pPr lvl="1"/>
            <a:r>
              <a:rPr lang="en-US" sz="3200" b="1" dirty="0" smtClean="0">
                <a:latin typeface="Times New Roman" panose="02020603050405020304" pitchFamily="18" charset="0"/>
                <a:cs typeface="Times New Roman" panose="02020603050405020304" pitchFamily="18" charset="0"/>
              </a:rPr>
              <a:t>Under Development</a:t>
            </a:r>
          </a:p>
          <a:p>
            <a:pPr marL="457200" lvl="1"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r>
              <a:rPr lang="en-US" sz="3600" u="sng" dirty="0" smtClean="0">
                <a:latin typeface="Times New Roman" panose="02020603050405020304" pitchFamily="18" charset="0"/>
                <a:cs typeface="Times New Roman" panose="02020603050405020304" pitchFamily="18" charset="0"/>
              </a:rPr>
              <a:t>Software</a:t>
            </a:r>
            <a:endParaRPr lang="en-US" sz="4600" u="sng" dirty="0" smtClean="0">
              <a:latin typeface="Times New Roman" panose="02020603050405020304" pitchFamily="18" charset="0"/>
              <a:cs typeface="Times New Roman" panose="02020603050405020304" pitchFamily="18" charset="0"/>
            </a:endParaRPr>
          </a:p>
          <a:p>
            <a:pPr lvl="1"/>
            <a:r>
              <a:rPr lang="en-US" sz="3200" b="1" dirty="0" smtClean="0">
                <a:latin typeface="Times New Roman" panose="02020603050405020304" pitchFamily="18" charset="0"/>
                <a:cs typeface="Times New Roman" panose="02020603050405020304" pitchFamily="18" charset="0"/>
              </a:rPr>
              <a:t>Existing</a:t>
            </a:r>
          </a:p>
          <a:p>
            <a:pPr lvl="1"/>
            <a:r>
              <a:rPr lang="en-US" sz="3200" b="1" dirty="0" smtClean="0">
                <a:latin typeface="Times New Roman" panose="02020603050405020304" pitchFamily="18" charset="0"/>
                <a:cs typeface="Times New Roman" panose="02020603050405020304" pitchFamily="18" charset="0"/>
              </a:rPr>
              <a:t>To Be Purchased</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639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832280"/>
            <a:ext cx="10515600" cy="1325563"/>
          </a:xfrm>
        </p:spPr>
        <p:txBody>
          <a:bodyPr>
            <a:normAutofit/>
          </a:bodyPr>
          <a:lstStyle/>
          <a:p>
            <a:pPr algn="ctr"/>
            <a:r>
              <a:rPr lang="en-US" sz="5400" b="1" dirty="0" smtClean="0">
                <a:latin typeface="Times New Roman" panose="02020603050405020304" pitchFamily="18" charset="0"/>
                <a:cs typeface="Times New Roman" panose="02020603050405020304" pitchFamily="18" charset="0"/>
              </a:rPr>
              <a:t>Questions?</a:t>
            </a:r>
            <a:endParaRPr lang="en-US" sz="5400" dirty="0"/>
          </a:p>
        </p:txBody>
      </p:sp>
    </p:spTree>
    <p:extLst>
      <p:ext uri="{BB962C8B-B14F-4D97-AF65-F5344CB8AC3E}">
        <p14:creationId xmlns:p14="http://schemas.microsoft.com/office/powerpoint/2010/main" val="3387716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9895" y="1813255"/>
            <a:ext cx="10515600" cy="2852737"/>
          </a:xfrm>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Milt Nielsen</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hlinkClick r:id="rId3"/>
              </a:rPr>
              <a:t>mn11@txstate.edu</a:t>
            </a:r>
            <a:r>
              <a:rPr lang="en-US" sz="4800" b="1" dirty="0" smtClean="0">
                <a:latin typeface="Times New Roman" panose="02020603050405020304" pitchFamily="18" charset="0"/>
                <a:cs typeface="Times New Roman" panose="02020603050405020304" pitchFamily="18" charset="0"/>
              </a:rPr>
              <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(512) 245-6858</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347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951" y="2004144"/>
            <a:ext cx="10515600" cy="251034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How does an institution take on the requirements of </a:t>
            </a:r>
            <a:r>
              <a:rPr lang="en-US" b="1" dirty="0" smtClean="0">
                <a:latin typeface="Times New Roman" panose="02020603050405020304" pitchFamily="18" charset="0"/>
                <a:cs typeface="Times New Roman" panose="02020603050405020304" pitchFamily="18" charset="0"/>
              </a:rPr>
              <a:t>supporting students?...compliance</a:t>
            </a:r>
            <a:r>
              <a:rPr lang="en-US"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monitoring, when </a:t>
            </a:r>
            <a:r>
              <a:rPr lang="en-US" b="1" dirty="0" smtClean="0">
                <a:latin typeface="Times New Roman" panose="02020603050405020304" pitchFamily="18" charset="0"/>
                <a:cs typeface="Times New Roman" panose="02020603050405020304" pitchFamily="18" charset="0"/>
              </a:rPr>
              <a:t>starting </a:t>
            </a:r>
            <a:r>
              <a:rPr lang="en-US" b="1" dirty="0">
                <a:latin typeface="Times New Roman" panose="02020603050405020304" pitchFamily="18" charset="0"/>
                <a:cs typeface="Times New Roman" panose="02020603050405020304" pitchFamily="18" charset="0"/>
              </a:rPr>
              <a:t>from scratch?...or fairly close?</a:t>
            </a:r>
          </a:p>
        </p:txBody>
      </p:sp>
    </p:spTree>
    <p:extLst>
      <p:ext uri="{BB962C8B-B14F-4D97-AF65-F5344CB8AC3E}">
        <p14:creationId xmlns:p14="http://schemas.microsoft.com/office/powerpoint/2010/main" val="100824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62742"/>
          </a:xfrm>
        </p:spPr>
        <p:txBody>
          <a:bodyPr/>
          <a:lstStyle/>
          <a:p>
            <a:pPr algn="ctr"/>
            <a:r>
              <a:rPr lang="en-US" b="1" dirty="0">
                <a:latin typeface="Times New Roman" panose="02020603050405020304" pitchFamily="18" charset="0"/>
                <a:cs typeface="Times New Roman" panose="02020603050405020304" pitchFamily="18" charset="0"/>
              </a:rPr>
              <a:t>How does an institution take on the requirements of compliance?…starting from scratch?...or fairly close?</a:t>
            </a:r>
            <a:endParaRPr lang="en-US" dirty="0"/>
          </a:p>
        </p:txBody>
      </p:sp>
      <p:sp>
        <p:nvSpPr>
          <p:cNvPr id="3" name="Content Placeholder 2"/>
          <p:cNvSpPr>
            <a:spLocks noGrp="1"/>
          </p:cNvSpPr>
          <p:nvPr>
            <p:ph idx="1"/>
          </p:nvPr>
        </p:nvSpPr>
        <p:spPr>
          <a:xfrm>
            <a:off x="838200" y="3098799"/>
            <a:ext cx="10515600" cy="3078163"/>
          </a:xfrm>
        </p:spPr>
        <p:txBody>
          <a:bodyPr>
            <a:normAutofit/>
          </a:bodyPr>
          <a:lstStyle/>
          <a:p>
            <a:r>
              <a:rPr lang="en-US" sz="3200" dirty="0">
                <a:latin typeface="Times New Roman" panose="02020603050405020304" pitchFamily="18" charset="0"/>
                <a:cs typeface="Times New Roman" panose="02020603050405020304" pitchFamily="18" charset="0"/>
              </a:rPr>
              <a:t>One step at a time…</a:t>
            </a:r>
          </a:p>
          <a:p>
            <a:r>
              <a:rPr lang="en-US" sz="3200" b="1" dirty="0">
                <a:latin typeface="Times New Roman" panose="02020603050405020304" pitchFamily="18" charset="0"/>
                <a:cs typeface="Times New Roman" panose="02020603050405020304" pitchFamily="18" charset="0"/>
              </a:rPr>
              <a:t>Greatest risk first</a:t>
            </a:r>
            <a:r>
              <a:rPr lang="en-US" sz="3200" dirty="0">
                <a:latin typeface="Times New Roman" panose="02020603050405020304" pitchFamily="18" charset="0"/>
                <a:cs typeface="Times New Roman" panose="02020603050405020304" pitchFamily="18" charset="0"/>
              </a:rPr>
              <a:t>…the greatest chance for students to fail because something in the </a:t>
            </a:r>
            <a:r>
              <a:rPr lang="en-US" sz="3200" dirty="0" smtClean="0">
                <a:latin typeface="Times New Roman" panose="02020603050405020304" pitchFamily="18" charset="0"/>
                <a:cs typeface="Times New Roman" panose="02020603050405020304" pitchFamily="18" charset="0"/>
              </a:rPr>
              <a:t>system, a preventable issue, </a:t>
            </a:r>
            <a:r>
              <a:rPr lang="en-US" sz="3200" dirty="0">
                <a:latin typeface="Times New Roman" panose="02020603050405020304" pitchFamily="18" charset="0"/>
                <a:cs typeface="Times New Roman" panose="02020603050405020304" pitchFamily="18" charset="0"/>
              </a:rPr>
              <a:t>is not ADA Compliant</a:t>
            </a:r>
            <a:r>
              <a:rPr lang="en-US" sz="3200" dirty="0" smtClean="0">
                <a:latin typeface="Times New Roman" panose="02020603050405020304" pitchFamily="18" charset="0"/>
                <a:cs typeface="Times New Roman" panose="02020603050405020304" pitchFamily="18" charset="0"/>
              </a:rPr>
              <a:t>. </a:t>
            </a:r>
          </a:p>
          <a:p>
            <a:r>
              <a:rPr lang="en-US" sz="3200" dirty="0" smtClean="0">
                <a:latin typeface="Times New Roman" panose="02020603050405020304" pitchFamily="18" charset="0"/>
                <a:cs typeface="Times New Roman" panose="02020603050405020304" pitchFamily="18" charset="0"/>
              </a:rPr>
              <a:t>Risk of failing to comply with ADA laws, codes, and regulations.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755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marL="0" marR="0">
              <a:lnSpc>
                <a:spcPct val="115000"/>
              </a:lnSpc>
              <a:spcBef>
                <a:spcPts val="0"/>
              </a:spcBef>
              <a:spcAft>
                <a:spcPts val="1000"/>
              </a:spcAft>
            </a:pPr>
            <a:r>
              <a:rPr lang="en-US" b="1" dirty="0">
                <a:latin typeface="Times New Roman" panose="02020603050405020304" pitchFamily="18" charset="0"/>
                <a:ea typeface="Calibri" panose="020F0502020204030204" pitchFamily="34" charset="0"/>
                <a:cs typeface="Times New Roman" panose="02020603050405020304" pitchFamily="18" charset="0"/>
              </a:rPr>
              <a:t>The State of Electronic Information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Resources for </a:t>
            </a:r>
            <a:r>
              <a:rPr lang="en-US" b="1" dirty="0">
                <a:latin typeface="Times New Roman" panose="02020603050405020304" pitchFamily="18" charset="0"/>
                <a:ea typeface="Calibri" panose="020F0502020204030204" pitchFamily="34" charset="0"/>
                <a:cs typeface="Times New Roman" panose="02020603050405020304" pitchFamily="18" charset="0"/>
              </a:rPr>
              <a:t>the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Disabled at </a:t>
            </a:r>
            <a:r>
              <a:rPr lang="en-US" b="1" dirty="0">
                <a:latin typeface="Times New Roman" panose="02020603050405020304" pitchFamily="18" charset="0"/>
                <a:ea typeface="Calibri" panose="020F0502020204030204" pitchFamily="34" charset="0"/>
                <a:cs typeface="Times New Roman" panose="02020603050405020304" pitchFamily="18" charset="0"/>
              </a:rPr>
              <a:t>Texas State University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2016</a:t>
            </a:r>
            <a:endParaRPr lang="en-US" dirty="0"/>
          </a:p>
        </p:txBody>
      </p:sp>
      <p:sp>
        <p:nvSpPr>
          <p:cNvPr id="5" name="Content Placeholder 4"/>
          <p:cNvSpPr>
            <a:spLocks noGrp="1"/>
          </p:cNvSpPr>
          <p:nvPr>
            <p:ph idx="1"/>
          </p:nvPr>
        </p:nvSpPr>
        <p:spPr>
          <a:xfrm>
            <a:off x="838200" y="1825624"/>
            <a:ext cx="10515600" cy="4782210"/>
          </a:xfrm>
        </p:spPr>
        <p:txBody>
          <a:bodyPr>
            <a:normAutofit fontScale="92500"/>
          </a:bodyPr>
          <a:lstStyle/>
          <a:p>
            <a:pPr marL="0" indent="0">
              <a:buNone/>
            </a:pPr>
            <a:r>
              <a:rPr lang="en-US" dirty="0">
                <a:latin typeface="Times New Roman" panose="02020603050405020304" pitchFamily="18" charset="0"/>
                <a:ea typeface="Calibri" panose="020F0502020204030204" pitchFamily="34" charset="0"/>
              </a:rPr>
              <a:t>Electronic Information Resources (EIR) accessibility encompasses </a:t>
            </a:r>
            <a:r>
              <a:rPr lang="en-US" b="1" u="sng" dirty="0">
                <a:latin typeface="Times New Roman" panose="02020603050405020304" pitchFamily="18" charset="0"/>
                <a:ea typeface="Calibri" panose="020F0502020204030204" pitchFamily="34" charset="0"/>
              </a:rPr>
              <a:t>software, hardware, and websites</a:t>
            </a:r>
            <a:r>
              <a:rPr lang="en-US" u="sng" dirty="0">
                <a:latin typeface="Times New Roman" panose="02020603050405020304" pitchFamily="18" charset="0"/>
                <a:ea typeface="Calibri" panose="020F0502020204030204" pitchFamily="34" charset="0"/>
              </a:rPr>
              <a:t>.</a:t>
            </a:r>
            <a:r>
              <a:rPr lang="en-US" dirty="0">
                <a:latin typeface="Times New Roman" panose="02020603050405020304" pitchFamily="18" charset="0"/>
                <a:ea typeface="Calibri" panose="020F0502020204030204" pitchFamily="34" charset="0"/>
              </a:rPr>
              <a:t> This review covers the ADA status of </a:t>
            </a:r>
            <a:r>
              <a:rPr lang="en-US" b="1" dirty="0">
                <a:latin typeface="Times New Roman" panose="02020603050405020304" pitchFamily="18" charset="0"/>
                <a:ea typeface="Calibri" panose="020F0502020204030204" pitchFamily="34" charset="0"/>
              </a:rPr>
              <a:t>Texas State University’s </a:t>
            </a:r>
            <a:r>
              <a:rPr lang="en-US" b="1" u="sng" dirty="0">
                <a:latin typeface="Times New Roman" panose="02020603050405020304" pitchFamily="18" charset="0"/>
                <a:ea typeface="Calibri" panose="020F0502020204030204" pitchFamily="34" charset="0"/>
              </a:rPr>
              <a:t>software and websites</a:t>
            </a:r>
            <a:r>
              <a:rPr lang="en-US" u="sng"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At any given time, there are </a:t>
            </a:r>
            <a:r>
              <a:rPr lang="en-US" b="1" u="sng" dirty="0">
                <a:latin typeface="Times New Roman" panose="02020603050405020304" pitchFamily="18" charset="0"/>
                <a:ea typeface="Calibri" panose="020F0502020204030204" pitchFamily="34" charset="0"/>
              </a:rPr>
              <a:t>in excess of 500 websites and 400 software packages</a:t>
            </a:r>
            <a:r>
              <a:rPr lang="en-US" b="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in use at Texas State, some with many components. The IT ADA Team developed a process to evaluate existing, existing under renewal or update, and new websites and software packages. The </a:t>
            </a:r>
            <a:r>
              <a:rPr lang="en-US" b="1" u="sng" dirty="0">
                <a:latin typeface="Times New Roman" panose="02020603050405020304" pitchFamily="18" charset="0"/>
                <a:ea typeface="Calibri" panose="020F0502020204030204" pitchFamily="34" charset="0"/>
              </a:rPr>
              <a:t>process is a risk based assessment </a:t>
            </a:r>
            <a:r>
              <a:rPr lang="en-US" dirty="0">
                <a:latin typeface="Times New Roman" panose="02020603050405020304" pitchFamily="18" charset="0"/>
                <a:ea typeface="Calibri" panose="020F0502020204030204" pitchFamily="34" charset="0"/>
              </a:rPr>
              <a:t>to determine a priority for review and improvement of EIR components. Software and websites should be reviewed and reevaluated over time for their continued ADA compliance based upon Federal Code Section 508 of the Rehabilitation Act of 1973 and Texas Administrative Code (TAC), 1 TAC 206 and 1 TAC 213. </a:t>
            </a:r>
            <a:r>
              <a:rPr lang="en-US" dirty="0" smtClean="0">
                <a:latin typeface="Times New Roman" panose="02020603050405020304" pitchFamily="18" charset="0"/>
                <a:ea typeface="Calibri" panose="020F0502020204030204" pitchFamily="34" charset="0"/>
              </a:rPr>
              <a:t>This is an iterative process, currently accomplished each long semester with an </a:t>
            </a:r>
            <a:r>
              <a:rPr lang="en-US" b="1" u="sng" dirty="0" smtClean="0">
                <a:latin typeface="Times New Roman" panose="02020603050405020304" pitchFamily="18" charset="0"/>
                <a:ea typeface="Calibri" panose="020F0502020204030204" pitchFamily="34" charset="0"/>
              </a:rPr>
              <a:t>annual report at the end of the CY.</a:t>
            </a:r>
            <a:endParaRPr lang="en-US" b="1" u="sng" dirty="0"/>
          </a:p>
        </p:txBody>
      </p:sp>
    </p:spTree>
    <p:extLst>
      <p:ext uri="{BB962C8B-B14F-4D97-AF65-F5344CB8AC3E}">
        <p14:creationId xmlns:p14="http://schemas.microsoft.com/office/powerpoint/2010/main" val="15522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IT ADA Team and Manning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Electronic Information Resource Accessibility Coordinator (EIRAC) is just that, a Coordinator.</a:t>
            </a:r>
          </a:p>
          <a:p>
            <a:r>
              <a:rPr lang="en-US" sz="3200" dirty="0" smtClean="0">
                <a:latin typeface="Times New Roman" panose="02020603050405020304" pitchFamily="18" charset="0"/>
                <a:cs typeface="Times New Roman" panose="02020603050405020304" pitchFamily="18" charset="0"/>
              </a:rPr>
              <a:t>Manning is based on limited time use of “experts,” knowledgeable in technologies not necessarily ADA.</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57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756309"/>
          </a:xfrm>
        </p:spPr>
        <p:txBody>
          <a:bodyPr/>
          <a:lstStyle/>
          <a:p>
            <a:pPr algn="ctr"/>
            <a:r>
              <a:rPr lang="en-US" b="1" dirty="0" smtClean="0">
                <a:latin typeface="Times New Roman" panose="02020603050405020304" pitchFamily="18" charset="0"/>
                <a:cs typeface="Times New Roman" panose="02020603050405020304" pitchFamily="18" charset="0"/>
              </a:rPr>
              <a:t>IT ADA Team</a:t>
            </a:r>
            <a:endParaRPr lang="en-US" b="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2219864" y="1452019"/>
            <a:ext cx="7786778" cy="5178220"/>
          </a:xfrm>
          <a:prstGeom prst="rect">
            <a:avLst/>
          </a:prstGeom>
        </p:spPr>
      </p:pic>
    </p:spTree>
    <p:extLst>
      <p:ext uri="{BB962C8B-B14F-4D97-AF65-F5344CB8AC3E}">
        <p14:creationId xmlns:p14="http://schemas.microsoft.com/office/powerpoint/2010/main" val="228822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Process</a:t>
            </a:r>
            <a:endParaRPr lang="en-US"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838200" y="2202611"/>
            <a:ext cx="10515600" cy="3974352"/>
          </a:xfrm>
        </p:spPr>
        <p:txBody>
          <a:bodyPr>
            <a:normAutofit/>
          </a:bodyPr>
          <a:lstStyle/>
          <a:p>
            <a:r>
              <a:rPr lang="en-US" sz="3600" b="1" u="sng" dirty="0" smtClean="0">
                <a:latin typeface="Times New Roman" panose="02020603050405020304" pitchFamily="18" charset="0"/>
                <a:cs typeface="Times New Roman" panose="02020603050405020304" pitchFamily="18" charset="0"/>
              </a:rPr>
              <a:t>Establish criteria and methodology</a:t>
            </a:r>
          </a:p>
          <a:p>
            <a:r>
              <a:rPr lang="en-US" sz="3200" dirty="0" smtClean="0">
                <a:latin typeface="Times New Roman" panose="02020603050405020304" pitchFamily="18" charset="0"/>
                <a:cs typeface="Times New Roman" panose="02020603050405020304" pitchFamily="18" charset="0"/>
              </a:rPr>
              <a:t>Assess</a:t>
            </a:r>
          </a:p>
          <a:p>
            <a:r>
              <a:rPr lang="en-US" sz="3200" dirty="0" smtClean="0">
                <a:latin typeface="Times New Roman" panose="02020603050405020304" pitchFamily="18" charset="0"/>
                <a:cs typeface="Times New Roman" panose="02020603050405020304" pitchFamily="18" charset="0"/>
              </a:rPr>
              <a:t>Prioritize</a:t>
            </a:r>
          </a:p>
          <a:p>
            <a:r>
              <a:rPr lang="en-US" sz="3200" dirty="0" smtClean="0">
                <a:latin typeface="Times New Roman" panose="02020603050405020304" pitchFamily="18" charset="0"/>
                <a:cs typeface="Times New Roman" panose="02020603050405020304" pitchFamily="18" charset="0"/>
              </a:rPr>
              <a:t>Resolve / Correct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611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Two major Areas of Electronic Information </a:t>
            </a:r>
            <a:r>
              <a:rPr lang="en-US" b="1" dirty="0" smtClean="0">
                <a:latin typeface="Times New Roman" panose="02020603050405020304" pitchFamily="18" charset="0"/>
                <a:cs typeface="Times New Roman" panose="02020603050405020304" pitchFamily="18" charset="0"/>
              </a:rPr>
              <a:t>Resources </a:t>
            </a:r>
            <a:r>
              <a:rPr lang="en-US" b="1" dirty="0">
                <a:latin typeface="Times New Roman" panose="02020603050405020304" pitchFamily="18" charset="0"/>
                <a:cs typeface="Times New Roman" panose="02020603050405020304" pitchFamily="18" charset="0"/>
              </a:rPr>
              <a:t>(EIR) to manage.</a:t>
            </a:r>
            <a:endParaRPr lang="en-US" dirty="0"/>
          </a:p>
        </p:txBody>
      </p:sp>
      <p:sp>
        <p:nvSpPr>
          <p:cNvPr id="3" name="Content Placeholder 2"/>
          <p:cNvSpPr>
            <a:spLocks noGrp="1"/>
          </p:cNvSpPr>
          <p:nvPr>
            <p:ph idx="1"/>
          </p:nvPr>
        </p:nvSpPr>
        <p:spPr>
          <a:xfrm>
            <a:off x="838200" y="2426898"/>
            <a:ext cx="10515600" cy="3750065"/>
          </a:xfrm>
        </p:spPr>
        <p:txBody>
          <a:bodyPr>
            <a:normAutofit/>
          </a:bodyPr>
          <a:lstStyle/>
          <a:p>
            <a:r>
              <a:rPr lang="en-US" sz="3200" b="1" dirty="0">
                <a:latin typeface="Times New Roman" panose="02020603050405020304" pitchFamily="18" charset="0"/>
                <a:cs typeface="Times New Roman" panose="02020603050405020304" pitchFamily="18" charset="0"/>
              </a:rPr>
              <a:t>Websites</a:t>
            </a:r>
          </a:p>
          <a:p>
            <a:pPr lvl="1"/>
            <a:r>
              <a:rPr lang="en-US" sz="3200" dirty="0">
                <a:latin typeface="Times New Roman" panose="02020603050405020304" pitchFamily="18" charset="0"/>
                <a:cs typeface="Times New Roman" panose="02020603050405020304" pitchFamily="18" charset="0"/>
              </a:rPr>
              <a:t>Existing </a:t>
            </a:r>
          </a:p>
          <a:p>
            <a:pPr lvl="1"/>
            <a:r>
              <a:rPr lang="en-US" sz="3200" dirty="0">
                <a:latin typeface="Times New Roman" panose="02020603050405020304" pitchFamily="18" charset="0"/>
                <a:cs typeface="Times New Roman" panose="02020603050405020304" pitchFamily="18" charset="0"/>
              </a:rPr>
              <a:t>Under Development</a:t>
            </a:r>
          </a:p>
          <a:p>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Software</a:t>
            </a:r>
          </a:p>
          <a:p>
            <a:pPr lvl="1"/>
            <a:r>
              <a:rPr lang="en-US" sz="3200" dirty="0">
                <a:latin typeface="Times New Roman" panose="02020603050405020304" pitchFamily="18" charset="0"/>
                <a:cs typeface="Times New Roman" panose="02020603050405020304" pitchFamily="18" charset="0"/>
              </a:rPr>
              <a:t>Existing </a:t>
            </a:r>
          </a:p>
          <a:p>
            <a:pPr lvl="1"/>
            <a:r>
              <a:rPr lang="en-US" sz="3200" dirty="0">
                <a:latin typeface="Times New Roman" panose="02020603050405020304" pitchFamily="18" charset="0"/>
                <a:cs typeface="Times New Roman" panose="02020603050405020304" pitchFamily="18" charset="0"/>
              </a:rPr>
              <a:t>To Be Purchased</a:t>
            </a:r>
          </a:p>
          <a:p>
            <a:endParaRPr lang="en-US" sz="3200" dirty="0"/>
          </a:p>
        </p:txBody>
      </p:sp>
    </p:spTree>
    <p:extLst>
      <p:ext uri="{BB962C8B-B14F-4D97-AF65-F5344CB8AC3E}">
        <p14:creationId xmlns:p14="http://schemas.microsoft.com/office/powerpoint/2010/main" val="3758612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37E061906B8D41B78466604C53C4AE" ma:contentTypeVersion="28" ma:contentTypeDescription="Create a new document." ma:contentTypeScope="" ma:versionID="b1fac3747e4839e2d4ffb6e4054a9b09">
  <xsd:schema xmlns:xsd="http://www.w3.org/2001/XMLSchema" xmlns:xs="http://www.w3.org/2001/XMLSchema" xmlns:p="http://schemas.microsoft.com/office/2006/metadata/properties" xmlns:ns2="1624d5a5-934e-431c-bdeb-2205adc15921" targetNamespace="http://schemas.microsoft.com/office/2006/metadata/properties" ma:root="true" ma:fieldsID="54ec43d53a1f88dddf6650d30005016a" ns2:_="">
    <xsd:import namespace="1624d5a5-934e-431c-bdeb-2205adc15921"/>
    <xsd:element name="properties">
      <xsd:complexType>
        <xsd:sequence>
          <xsd:element name="documentManagement">
            <xsd:complexType>
              <xsd:all>
                <xsd:element ref="ns2:DocumentCategory"/>
                <xsd:element ref="ns2:DocumentSummary"/>
                <xsd:element ref="ns2:DocumentPublishDate"/>
                <xsd:element ref="ns2:DIRDepartment" minOccurs="0"/>
                <xsd:element ref="ns2:RedirectURL" minOccurs="0"/>
                <xsd:element ref="ns2:SearchSummary" minOccurs="0"/>
                <xsd:element ref="ns2:DocumentSize" minOccurs="0"/>
                <xsd:element ref="ns2:DocumentExtension" minOccurs="0"/>
                <xsd:element ref="ns2:SearchKeywords" minOccurs="0"/>
                <xsd:element ref="ns2:TSLACSubject" minOccurs="0"/>
                <xsd:element ref="ns2:TSLACType"/>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4d5a5-934e-431c-bdeb-2205adc15921" elementFormDefault="qualified">
    <xsd:import namespace="http://schemas.microsoft.com/office/2006/documentManagement/types"/>
    <xsd:import namespace="http://schemas.microsoft.com/office/infopath/2007/PartnerControls"/>
    <xsd:element name="DocumentCategory" ma:index="1" ma:displayName="Document Category" ma:format="Dropdown" ma:internalName="DocumentCategory">
      <xsd:simpleType>
        <xsd:restriction base="dms:Choice">
          <xsd:enumeration value="Audit"/>
          <xsd:enumeration value="Board"/>
          <xsd:enumeration value="Event Materials"/>
          <xsd:enumeration value="Forms"/>
          <xsd:enumeration value="Guidelines"/>
          <xsd:enumeration value="Other"/>
          <xsd:enumeration value="Policies"/>
          <xsd:enumeration value="Reports"/>
          <xsd:enumeration value="Templates"/>
        </xsd:restriction>
      </xsd:simpleType>
    </xsd:element>
    <xsd:element name="DocumentSummary" ma:index="2" ma:displayName="Document Summary" ma:internalName="DocumentSummary">
      <xsd:simpleType>
        <xsd:restriction base="dms:Note">
          <xsd:maxLength value="255"/>
        </xsd:restriction>
      </xsd:simpleType>
    </xsd:element>
    <xsd:element name="DocumentPublishDate" ma:index="3" ma:displayName="Document Publish Date" ma:default="[today]" ma:format="DateOnly" ma:internalName="DocumentPublishDate">
      <xsd:simpleType>
        <xsd:restriction base="dms:DateTime"/>
      </xsd:simpleType>
    </xsd:element>
    <xsd:element name="DIRDepartment" ma:index="4" nillable="true" ma:displayName="DIR Department" ma:default="General" ma:format="Dropdown" ma:internalName="DIRDepartment">
      <xsd:simpleType>
        <xsd:restriction base="dms:Choice">
          <xsd:enumeration value="Contracts"/>
          <xsd:enumeration value="Data Center"/>
          <xsd:enumeration value="General"/>
          <xsd:enumeration value="Information Security"/>
          <xsd:enumeration value="Policy &amp; Planning"/>
          <xsd:enumeration value="Telecom"/>
          <xsd:enumeration value="Texas.Gov"/>
        </xsd:restriction>
      </xsd:simpleType>
    </xsd:element>
    <xsd:element name="RedirectURL" ma:index="5" nillable="true" ma:displayName="Redirect URL" ma:hidden="true" ma:internalName="RedirectURL" ma:readOnly="false">
      <xsd:simpleType>
        <xsd:restriction base="dms:Text">
          <xsd:maxLength value="255"/>
        </xsd:restriction>
      </xsd:simpleType>
    </xsd:element>
    <xsd:element name="SearchSummary" ma:index="6" nillable="true" ma:displayName="Search Summary" ma:hidden="true" ma:internalName="SearchSummary" ma:readOnly="false">
      <xsd:simpleType>
        <xsd:restriction base="dms:Note"/>
      </xsd:simpleType>
    </xsd:element>
    <xsd:element name="DocumentSize" ma:index="15" nillable="true" ma:displayName="Document Size" ma:hidden="true" ma:internalName="DocumentSize" ma:readOnly="false">
      <xsd:simpleType>
        <xsd:restriction base="dms:Text">
          <xsd:maxLength value="255"/>
        </xsd:restriction>
      </xsd:simpleType>
    </xsd:element>
    <xsd:element name="DocumentExtension" ma:index="16" nillable="true" ma:displayName="Document Extension" ma:hidden="true" ma:internalName="DocumentExtension" ma:readOnly="false">
      <xsd:simpleType>
        <xsd:restriction base="dms:Text">
          <xsd:maxLength value="255"/>
        </xsd:restriction>
      </xsd:simpleType>
    </xsd:element>
    <xsd:element name="SearchKeywords" ma:index="17" nillable="true" ma:displayName="Search Keywords" ma:internalName="SearchKeywords">
      <xsd:simpleType>
        <xsd:restriction base="dms:Text">
          <xsd:maxLength value="255"/>
        </xsd:restriction>
      </xsd:simpleType>
    </xsd:element>
    <xsd:element name="TSLACSubject" ma:index="18" nillable="true" ma:displayName="TSLAC Subject" ma:internalName="TSLACSubject" ma:requiredMultiChoice="true">
      <xsd:complexType>
        <xsd:complexContent>
          <xsd:extension base="dms:MultiChoice">
            <xsd:sequence>
              <xsd:element name="Value" maxOccurs="unbounded" minOccurs="0" nillable="true">
                <xsd:simpleType>
                  <xsd:restriction base="dms:Choice">
                    <xsd:enumeration value="Auditing Budget"/>
                    <xsd:enumeration value="Executive Departments"/>
                    <xsd:enumeration value="Government Information"/>
                    <xsd:enumeration value="Government Purchasing"/>
                    <xsd:enumeration value="State Governments"/>
                  </xsd:restriction>
                </xsd:simpleType>
              </xsd:element>
            </xsd:sequence>
          </xsd:extension>
        </xsd:complexContent>
      </xsd:complexType>
    </xsd:element>
    <xsd:element name="TSLACType" ma:index="19" ma:displayName="TSLAC Type" ma:format="Dropdown" ma:internalName="TSLACType">
      <xsd:simpleType>
        <xsd:restriction base="dms:Choice">
          <xsd:enumeration value="Agency Rules, Policies and Procedures"/>
          <xsd:enumeration value="Agency Search engines"/>
          <xsd:enumeration value="Agency staff contacts"/>
          <xsd:enumeration value="Databases"/>
          <xsd:enumeration value="Employment information"/>
          <xsd:enumeration value="Executive Orders"/>
          <xsd:enumeration value="External Fiscal Reports"/>
          <xsd:enumeration value="Forms and Form instructions"/>
          <xsd:enumeration value="Grants or Funding Opportunities"/>
          <xsd:enumeration value="Homepages"/>
          <xsd:enumeration value="Legal Opinions and Advice"/>
          <xsd:enumeration value="Legislation, Proposed Legislation, and Statutes"/>
          <xsd:enumeration value="Legislative Appropriations Requests"/>
          <xsd:enumeration value="Licenses and Licensing Information"/>
          <xsd:enumeration value="Mail and Telecommunication Listings"/>
          <xsd:enumeration value="Manuals and Instructions"/>
          <xsd:enumeration value="Maps"/>
          <xsd:enumeration value="Meeting Agendas"/>
          <xsd:enumeration value="Meeting Minutes"/>
          <xsd:enumeration value="Miscellaneous reports"/>
          <xsd:enumeration value="News or Press Releases"/>
          <xsd:enumeration value="Non-fiscal reports and studies"/>
          <xsd:enumeration value="Organization Charts"/>
          <xsd:enumeration value="Other publications"/>
          <xsd:enumeration value="Periodicals - Newsletters and Magazines"/>
          <xsd:enumeration value="Personnel Policies and Procedures"/>
          <xsd:enumeration value="Plans and Planning Information"/>
          <xsd:enumeration value="Programs and Services"/>
          <xsd:enumeration value="Reference materials"/>
          <xsd:enumeration value="Reports - Biennial or Annual"/>
          <xsd:enumeration value="Reports - Required Legislative"/>
          <xsd:enumeration value="Reports on Performance Measures"/>
          <xsd:enumeration value="Speeches and Papers"/>
          <xsd:enumeration value="Statistics"/>
          <xsd:enumeration value="Strategic Plans"/>
          <xsd:enumeration value="Training Materials"/>
          <xsd:enumeration value="Web documents - Undefined"/>
        </xsd:restriction>
      </xsd:simpleType>
    </xsd:element>
    <xsd:element name="TaxKeywordTaxHTField" ma:index="22"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23" nillable="true" ma:displayName="Taxonomy Catch All Column" ma:hidden="true" ma:list="{17e8d30a-da91-4395-8dbc-c1e53e82d6c7}" ma:internalName="TaxCatchAll" ma:showField="CatchAllData" ma:web="1624d5a5-934e-431c-bdeb-2205adc159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Summary xmlns="1624d5a5-934e-431c-bdeb-2205adc15921">EIR Accessibility Presentation by Milt Nielsen TSU</DocumentSummary>
    <DocumentPublishDate xmlns="1624d5a5-934e-431c-bdeb-2205adc15921">2017-04-12T05:00:00+00:00</DocumentPublishDate>
    <DIRDepartment xmlns="1624d5a5-934e-431c-bdeb-2205adc15921">General</DIRDepartment>
    <SearchSummary xmlns="1624d5a5-934e-431c-bdeb-2205adc15921">EIR Accessibility Presentation by Milt Nielsen TSU</SearchSummary>
    <DocumentExtension xmlns="1624d5a5-934e-431c-bdeb-2205adc15921">pptx</DocumentExtension>
    <DocumentCategory xmlns="1624d5a5-934e-431c-bdeb-2205adc15921">Other</DocumentCategory>
    <RedirectURL xmlns="1624d5a5-934e-431c-bdeb-2205adc15921">/portal/internal/resources/DocumentLibrary/Risk Based Approach to ADA Compliance Notes.pptx</RedirectURL>
    <TSLACSubject xmlns="1624d5a5-934e-431c-bdeb-2205adc15921">
      <Value>Executive Departments</Value>
      <Value>Government Information</Value>
      <Value>State Governments</Value>
    </TSLACSubject>
    <DocumentSize xmlns="1624d5a5-934e-431c-bdeb-2205adc15921">404.886511448</DocumentSize>
    <TSLACType xmlns="1624d5a5-934e-431c-bdeb-2205adc15921">Other publications</TSLACType>
    <SearchKeywords xmlns="1624d5a5-934e-431c-bdeb-2205adc15921" xsi:nil="true"/>
    <TaxCatchAll xmlns="1624d5a5-934e-431c-bdeb-2205adc15921"/>
    <TaxKeywordTaxHTField xmlns="1624d5a5-934e-431c-bdeb-2205adc15921">
      <Terms xmlns="http://schemas.microsoft.com/office/infopath/2007/PartnerControls"/>
    </TaxKeywordTaxHTField>
  </documentManagement>
</p:properties>
</file>

<file path=customXml/itemProps1.xml><?xml version="1.0" encoding="utf-8"?>
<ds:datastoreItem xmlns:ds="http://schemas.openxmlformats.org/officeDocument/2006/customXml" ds:itemID="{74B6E053-7935-4EF9-9204-7F7654EA646D}"/>
</file>

<file path=customXml/itemProps2.xml><?xml version="1.0" encoding="utf-8"?>
<ds:datastoreItem xmlns:ds="http://schemas.openxmlformats.org/officeDocument/2006/customXml" ds:itemID="{61E935FF-2603-4BF8-BD3A-AF14174F1599}"/>
</file>

<file path=customXml/itemProps3.xml><?xml version="1.0" encoding="utf-8"?>
<ds:datastoreItem xmlns:ds="http://schemas.openxmlformats.org/officeDocument/2006/customXml" ds:itemID="{DA2C13D9-B800-4E50-84A9-0D14AFED07D5}"/>
</file>

<file path=docProps/app.xml><?xml version="1.0" encoding="utf-8"?>
<Properties xmlns="http://schemas.openxmlformats.org/officeDocument/2006/extended-properties" xmlns:vt="http://schemas.openxmlformats.org/officeDocument/2006/docPropsVTypes">
  <TotalTime>202</TotalTime>
  <Words>752</Words>
  <Application>Microsoft Office PowerPoint</Application>
  <PresentationFormat>Widescreen</PresentationFormat>
  <Paragraphs>123</Paragraphs>
  <Slides>24</Slides>
  <Notes>22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Office Theme</vt:lpstr>
      <vt:lpstr>Worksheet</vt:lpstr>
      <vt:lpstr>A Risk Based Approach to Software &amp; Website Compliance</vt:lpstr>
      <vt:lpstr>Who Are You?...Who am I?</vt:lpstr>
      <vt:lpstr>How does an institution take on the requirements of supporting students?...compliance?…monitoring, when starting from scratch?...or fairly close?</vt:lpstr>
      <vt:lpstr>How does an institution take on the requirements of compliance?…starting from scratch?...or fairly close?</vt:lpstr>
      <vt:lpstr>The State of Electronic Information Resources for the Disabled at Texas State University 2016</vt:lpstr>
      <vt:lpstr>IT ADA Team and Manning</vt:lpstr>
      <vt:lpstr>IT ADA Team</vt:lpstr>
      <vt:lpstr>Process</vt:lpstr>
      <vt:lpstr>Two major Areas of Electronic Information Resources (EIR) to manage.</vt:lpstr>
      <vt:lpstr>Website Evaluation Tool w/ Rubric</vt:lpstr>
      <vt:lpstr>Software Evaluation Tool w/ Rubric</vt:lpstr>
      <vt:lpstr>Process</vt:lpstr>
      <vt:lpstr>Websites EvaluationTool - Example</vt:lpstr>
      <vt:lpstr>Software Evaluation Tool - Example</vt:lpstr>
      <vt:lpstr>Process</vt:lpstr>
      <vt:lpstr>Resolve - ADA Website Rodeo</vt:lpstr>
      <vt:lpstr>Resolve - Software </vt:lpstr>
      <vt:lpstr>Two major Areas of Electronic Information Resources (EIR) to Manage.</vt:lpstr>
      <vt:lpstr>Resolve – Websites Under Development </vt:lpstr>
      <vt:lpstr>Two major Areas of Electronic Information Resources (EIR) to manage.</vt:lpstr>
      <vt:lpstr>Revise the Software Acquisition Process</vt:lpstr>
      <vt:lpstr>Summary – Today’s Focus</vt:lpstr>
      <vt:lpstr>Questions?</vt:lpstr>
      <vt:lpstr>Milt Nielsen mn11@txstate.edu (512) 245-6858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Based Approach to ADA Compliance Notes</dc:title>
  <dc:creator>Milton Nielsen 1</dc:creator>
  <cp:lastModifiedBy>Nielsen, Milton C.</cp:lastModifiedBy>
  <cp:revision>26</cp:revision>
  <cp:lastPrinted>2017-04-11T14:24:05Z</cp:lastPrinted>
  <dcterms:created xsi:type="dcterms:W3CDTF">2017-03-07T03:59:18Z</dcterms:created>
  <dcterms:modified xsi:type="dcterms:W3CDTF">2017-04-11T14:24:08Z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0x010100BC37E061906B8D41B78466604C53C4AE</vt:lpwstr>
  </property>
  <property fmtid="{D5CDD505-2E9C-101B-9397-08002B2CF9AE}" pid="3" name="WorkflowChangePath">
    <vt:lpwstr>4e7f0d7b-af58-4d14-a711-25a4e8942f2a,4;4e7f0d7b-af58-4d14-a711-25a4e8942f2a,4;4e7f0d7b-af58-4d14-a711-25a4e8942f2a,4;4e7f0d7b-af58-4d14-a711-25a4e8942f2a,4;4e7f0d7b-af58-4d14-a711-25a4e8942f2a,4;4e7f0d7b-af58-4d14-a711-25a4e8942f2a,4;4e7f0d7b-af58-4d14-a711-25a4e8942f2a,4;</vt:lpwstr>
  </property>
</Properties>
</file>